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notesMasterIdLst>
    <p:notesMasterId r:id="rId17"/>
  </p:notesMasterIdLst>
  <p:sldIdLst>
    <p:sldId id="287" r:id="rId2"/>
    <p:sldId id="289" r:id="rId3"/>
    <p:sldId id="276" r:id="rId4"/>
    <p:sldId id="292" r:id="rId5"/>
    <p:sldId id="293" r:id="rId6"/>
    <p:sldId id="294" r:id="rId7"/>
    <p:sldId id="305" r:id="rId8"/>
    <p:sldId id="295" r:id="rId9"/>
    <p:sldId id="296" r:id="rId10"/>
    <p:sldId id="297" r:id="rId11"/>
    <p:sldId id="306" r:id="rId12"/>
    <p:sldId id="307" r:id="rId13"/>
    <p:sldId id="300" r:id="rId14"/>
    <p:sldId id="277" r:id="rId15"/>
    <p:sldId id="288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CF7F6"/>
    <a:srgbClr val="F3F8EC"/>
    <a:srgbClr val="0000CC"/>
    <a:srgbClr val="A50021"/>
    <a:srgbClr val="006666"/>
    <a:srgbClr val="3333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140E5355-0757-4FDF-998A-F447B3889B5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0C559679-8173-40D9-91A7-25A5AEEBD9A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xmlns="" id="{56CB2E86-44C1-4E49-A850-8E4CF5ABF802}"/>
              </a:ext>
            </a:extLst>
          </p:cNvPr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xmlns="" id="{BE666700-B4F7-48FE-A339-AA91D550FD75}"/>
              </a:ext>
            </a:extLst>
          </p:cNvPr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xmlns="" id="{95F51D2D-6E01-4A4A-90F6-FDCA4A32662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xmlns="" id="{CA483349-B965-4177-BCEC-462FFAE1B5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fld id="{B05DFB68-354A-4AE4-AFA2-99869209BA4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76851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52CAA201-428B-4FD1-8DB1-D7408720D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175" y="-458788"/>
            <a:ext cx="13177838" cy="820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523707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2">
            <a:extLst>
              <a:ext uri="{FF2B5EF4-FFF2-40B4-BE49-F238E27FC236}">
                <a16:creationId xmlns:a16="http://schemas.microsoft.com/office/drawing/2014/main" xmlns="" id="{0CD85F39-574B-4B87-81E2-CFF37155733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6719888"/>
            <a:ext cx="12192000" cy="138112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4267"/>
          </a:p>
        </p:txBody>
      </p:sp>
      <p:grpSp>
        <p:nvGrpSpPr>
          <p:cNvPr id="3" name="PA_组合 4">
            <a:extLst>
              <a:ext uri="{FF2B5EF4-FFF2-40B4-BE49-F238E27FC236}">
                <a16:creationId xmlns:a16="http://schemas.microsoft.com/office/drawing/2014/main" xmlns="" id="{98ABC501-F52F-46F7-B96B-8B5852A20BF1}"/>
              </a:ext>
            </a:extLst>
          </p:cNvPr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12192000" cy="836613"/>
            <a:chOff x="0" y="0"/>
            <a:chExt cx="12192000" cy="54868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6366A8CA-8DAB-492E-83C2-56DE2AA5FDEE}"/>
                </a:ext>
              </a:extLst>
            </p:cNvPr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38B8F1A5-01BC-4D6A-A2E2-C79F64CE543A}"/>
                </a:ext>
              </a:extLst>
            </p:cNvPr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267"/>
            </a:p>
          </p:txBody>
        </p:sp>
      </p:grpSp>
      <p:grpSp>
        <p:nvGrpSpPr>
          <p:cNvPr id="8" name="组合 7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" name="图片 9"/>
            <p:cNvPicPr>
              <a:picLocks noRot="1"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918422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B061F9ED-F5B1-48ED-8FB6-E02C1851C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3C068202-86C1-43AA-A0EC-74EAEECC3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04089020-1350-458B-BD44-3FC8194D7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3B230-416E-4B81-8BFE-86B73FDF3E4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31413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A5CC56C1-1B00-481A-A4B6-38853BD66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49A686CD-E05C-484E-B05E-645D4A9BA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CE957EFA-2785-4350-B7DD-C98F46F6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65539-E6B6-4312-ACB2-3DB032DE1AA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596634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3669E18-47C9-4266-9534-0F6B0527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6B9CA8-4CB6-4B4B-9030-F46D0E1AF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3A6A41B-7BA3-4108-8F99-65096955F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FFAE4-4567-40CC-A554-091B105EEED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975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502400" y="1600201"/>
            <a:ext cx="5080000" cy="21891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502400" y="3941763"/>
            <a:ext cx="5080000" cy="21891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xmlns="" id="{FBD16B94-F107-4961-992A-76807A57F1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页脚占位符 6">
            <a:extLst>
              <a:ext uri="{FF2B5EF4-FFF2-40B4-BE49-F238E27FC236}">
                <a16:creationId xmlns:a16="http://schemas.microsoft.com/office/drawing/2014/main" xmlns="" id="{9FD11B29-0A59-4049-A81A-339668D68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xmlns="" id="{FF373A92-5668-4732-9C12-B607C3B87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E5FF01A-B8F6-4318-B596-B69A6866244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5948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5FCB90-741C-4674-B915-F41811C69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DCF4A91-B200-4D38-A153-A66527C0B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D7999A1-D661-44D7-BA0E-F2A7E1ACB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4957A-CBE8-4B87-BB30-1887461751D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288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D2BD8B45-1743-466A-8817-64552893B2A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1CD0D522-1428-49A1-9FF9-8EFCA6A7DB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EDFEB3E-068E-4719-A67F-30A33CCCB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FA4139B-5421-48DD-9CFC-4B655C444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192B881-1436-486D-985B-A55379FCFA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</a:lstStyle>
          <a:p>
            <a:fld id="{A4BC796A-2222-4338-B362-5A085A8C2377}" type="slidenum">
              <a:rPr lang="zh-CN" altLang="en-US"/>
              <a:pPr/>
              <a:t>‹#›</a:t>
            </a:fld>
            <a:endParaRPr lang="en-US" altLang="zh-CN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18" r:id="rId3"/>
    <p:sldLayoutId id="2147483819" r:id="rId4"/>
    <p:sldLayoutId id="2147483820" r:id="rId5"/>
    <p:sldLayoutId id="2147483824" r:id="rId6"/>
    <p:sldLayoutId id="2147483821" r:id="rId7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6C9E4C8-09B8-43D0-90F6-035946FA1CFC}"/>
              </a:ext>
            </a:extLst>
          </p:cNvPr>
          <p:cNvSpPr/>
          <p:nvPr/>
        </p:nvSpPr>
        <p:spPr>
          <a:xfrm>
            <a:off x="695400" y="2444695"/>
            <a:ext cx="1081303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72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平面直角坐标系中的平移</a:t>
            </a: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xmlns="" id="{743D4BE6-20C0-4790-83B0-A46311B16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611438"/>
            <a:ext cx="5078412" cy="38258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Text Box 21">
            <a:extLst>
              <a:ext uri="{FF2B5EF4-FFF2-40B4-BE49-F238E27FC236}">
                <a16:creationId xmlns:a16="http://schemas.microsoft.com/office/drawing/2014/main" xmlns="" id="{396C92B0-0245-4E20-8F60-EC2DE8298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817563"/>
            <a:ext cx="116205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如图，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ABC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在坐标平面内平移后得到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(1)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ABC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是怎样移动的？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(2)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写出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ABC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与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各顶点坐标？比较对应点坐标看有怎样的变化？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375" name="TextBox 207">
            <a:extLst>
              <a:ext uri="{FF2B5EF4-FFF2-40B4-BE49-F238E27FC236}">
                <a16:creationId xmlns:a16="http://schemas.microsoft.com/office/drawing/2014/main" xmlns="" id="{30CB93B5-C1E0-44D8-A9A9-CF71925BA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8050" y="2752725"/>
            <a:ext cx="500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92" name="右箭头 221">
            <a:extLst>
              <a:ext uri="{FF2B5EF4-FFF2-40B4-BE49-F238E27FC236}">
                <a16:creationId xmlns:a16="http://schemas.microsoft.com/office/drawing/2014/main" xmlns="" id="{8DEA51D8-96A2-4138-8BBF-750EE20B27B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746625" y="1555750"/>
            <a:ext cx="815975" cy="230188"/>
          </a:xfrm>
          <a:prstGeom prst="rightArrow">
            <a:avLst>
              <a:gd name="adj1" fmla="val 50000"/>
              <a:gd name="adj2" fmla="val 5003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193" name="TextBox 222">
            <a:extLst>
              <a:ext uri="{FF2B5EF4-FFF2-40B4-BE49-F238E27FC236}">
                <a16:creationId xmlns:a16="http://schemas.microsoft.com/office/drawing/2014/main" xmlns="" id="{365A559D-9593-4677-B824-C93C20AD6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1406525"/>
            <a:ext cx="3500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向左平移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10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个单位</a:t>
            </a:r>
          </a:p>
        </p:txBody>
      </p:sp>
      <p:sp>
        <p:nvSpPr>
          <p:cNvPr id="7196" name="TextBox 225">
            <a:extLst>
              <a:ext uri="{FF2B5EF4-FFF2-40B4-BE49-F238E27FC236}">
                <a16:creationId xmlns:a16="http://schemas.microsoft.com/office/drawing/2014/main" xmlns="" id="{C0A59953-315A-4E19-A416-B3C23E39C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75" y="2952750"/>
            <a:ext cx="179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A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(-8, 5)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197" name="TextBox 226">
            <a:extLst>
              <a:ext uri="{FF2B5EF4-FFF2-40B4-BE49-F238E27FC236}">
                <a16:creationId xmlns:a16="http://schemas.microsoft.com/office/drawing/2014/main" xmlns="" id="{737EE181-97D6-43D9-995B-DC89DD412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2952750"/>
            <a:ext cx="191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 (2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5)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99" name="TextBox 36">
            <a:extLst>
              <a:ext uri="{FF2B5EF4-FFF2-40B4-BE49-F238E27FC236}">
                <a16:creationId xmlns:a16="http://schemas.microsoft.com/office/drawing/2014/main" xmlns="" id="{03D1F029-6A1A-4369-858B-DD5004921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2138" y="2859088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横坐标减</a:t>
            </a:r>
            <a:r>
              <a:rPr lang="en-US" altLang="zh-CN" sz="2000" dirty="0">
                <a:latin typeface="+mj-ea"/>
                <a:ea typeface="+mj-ea"/>
              </a:rPr>
              <a:t>10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7200" name="右箭头 37">
            <a:extLst>
              <a:ext uri="{FF2B5EF4-FFF2-40B4-BE49-F238E27FC236}">
                <a16:creationId xmlns:a16="http://schemas.microsoft.com/office/drawing/2014/main" xmlns="" id="{4D7CA323-7569-4CD2-A5A7-A6AB88954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5938" y="3252788"/>
            <a:ext cx="1785937" cy="71437"/>
          </a:xfrm>
          <a:prstGeom prst="rightArrow">
            <a:avLst>
              <a:gd name="adj1" fmla="val 50000"/>
              <a:gd name="adj2" fmla="val 4976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201" name="TextBox 38">
            <a:extLst>
              <a:ext uri="{FF2B5EF4-FFF2-40B4-BE49-F238E27FC236}">
                <a16:creationId xmlns:a16="http://schemas.microsoft.com/office/drawing/2014/main" xmlns="" id="{B794DE60-FDD3-4BC5-8CC3-6F5F4AC8D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0713" y="3287713"/>
            <a:ext cx="1500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>
                <a:latin typeface="+mj-ea"/>
                <a:ea typeface="+mj-ea"/>
              </a:rPr>
              <a:t>纵坐标不变</a:t>
            </a:r>
          </a:p>
        </p:txBody>
      </p:sp>
      <p:sp>
        <p:nvSpPr>
          <p:cNvPr id="7202" name="TextBox 225">
            <a:extLst>
              <a:ext uri="{FF2B5EF4-FFF2-40B4-BE49-F238E27FC236}">
                <a16:creationId xmlns:a16="http://schemas.microsoft.com/office/drawing/2014/main" xmlns="" id="{ED05EDEF-68A9-4315-94C5-63EF5C323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75" y="3878263"/>
            <a:ext cx="179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B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(-6,1)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203" name="TextBox 226">
            <a:extLst>
              <a:ext uri="{FF2B5EF4-FFF2-40B4-BE49-F238E27FC236}">
                <a16:creationId xmlns:a16="http://schemas.microsoft.com/office/drawing/2014/main" xmlns="" id="{F3FC60EC-8F76-4B19-8805-06AAB6A75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3824288"/>
            <a:ext cx="1914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 (4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05" name="TextBox 42">
            <a:extLst>
              <a:ext uri="{FF2B5EF4-FFF2-40B4-BE49-F238E27FC236}">
                <a16:creationId xmlns:a16="http://schemas.microsoft.com/office/drawing/2014/main" xmlns="" id="{779D7EDE-B10A-4649-9BDC-68D2D184F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7375" y="3787775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横坐标减</a:t>
            </a:r>
            <a:r>
              <a:rPr lang="en-US" altLang="zh-CN" sz="2000" dirty="0">
                <a:latin typeface="+mj-ea"/>
                <a:ea typeface="+mj-ea"/>
              </a:rPr>
              <a:t>10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7206" name="右箭头 43">
            <a:extLst>
              <a:ext uri="{FF2B5EF4-FFF2-40B4-BE49-F238E27FC236}">
                <a16:creationId xmlns:a16="http://schemas.microsoft.com/office/drawing/2014/main" xmlns="" id="{5BF5FFFD-9D04-4D7F-9056-8DF9F5A2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175" y="4181475"/>
            <a:ext cx="1785938" cy="71438"/>
          </a:xfrm>
          <a:prstGeom prst="rightArrow">
            <a:avLst>
              <a:gd name="adj1" fmla="val 50000"/>
              <a:gd name="adj2" fmla="val 4976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207" name="TextBox 44">
            <a:extLst>
              <a:ext uri="{FF2B5EF4-FFF2-40B4-BE49-F238E27FC236}">
                <a16:creationId xmlns:a16="http://schemas.microsoft.com/office/drawing/2014/main" xmlns="" id="{94AD1F6E-19E8-499D-B87F-E3D7244A0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7375" y="4216400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>
                <a:latin typeface="+mj-ea"/>
                <a:ea typeface="+mj-ea"/>
              </a:rPr>
              <a:t>纵坐标不变</a:t>
            </a:r>
          </a:p>
        </p:txBody>
      </p:sp>
      <p:sp>
        <p:nvSpPr>
          <p:cNvPr id="7208" name="TextBox 225">
            <a:extLst>
              <a:ext uri="{FF2B5EF4-FFF2-40B4-BE49-F238E27FC236}">
                <a16:creationId xmlns:a16="http://schemas.microsoft.com/office/drawing/2014/main" xmlns="" id="{B5450898-2E86-4760-8CC7-E5123C4E4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75" y="4803775"/>
            <a:ext cx="179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C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(-2, 2)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209" name="TextBox 226">
            <a:extLst>
              <a:ext uri="{FF2B5EF4-FFF2-40B4-BE49-F238E27FC236}">
                <a16:creationId xmlns:a16="http://schemas.microsoft.com/office/drawing/2014/main" xmlns="" id="{ED8623C7-A6C2-4919-909A-0FC2EDF23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4803775"/>
            <a:ext cx="191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 (8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11" name="TextBox 48">
            <a:extLst>
              <a:ext uri="{FF2B5EF4-FFF2-40B4-BE49-F238E27FC236}">
                <a16:creationId xmlns:a16="http://schemas.microsoft.com/office/drawing/2014/main" xmlns="" id="{F96B77FA-019C-4262-B399-4782C1D9E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7375" y="4787900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>
                <a:latin typeface="+mj-ea"/>
                <a:ea typeface="+mj-ea"/>
              </a:rPr>
              <a:t>横坐标减</a:t>
            </a:r>
            <a:r>
              <a:rPr lang="en-US" altLang="zh-CN" sz="2000">
                <a:latin typeface="+mj-ea"/>
                <a:ea typeface="+mj-ea"/>
              </a:rPr>
              <a:t>10</a:t>
            </a:r>
            <a:endParaRPr lang="zh-CN" altLang="en-US" sz="2000">
              <a:latin typeface="+mj-ea"/>
              <a:ea typeface="+mj-ea"/>
            </a:endParaRPr>
          </a:p>
        </p:txBody>
      </p:sp>
      <p:sp>
        <p:nvSpPr>
          <p:cNvPr id="7212" name="右箭头 49">
            <a:extLst>
              <a:ext uri="{FF2B5EF4-FFF2-40B4-BE49-F238E27FC236}">
                <a16:creationId xmlns:a16="http://schemas.microsoft.com/office/drawing/2014/main" xmlns="" id="{14F61E09-87BF-4804-A5A2-080409AD3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175" y="5181600"/>
            <a:ext cx="1785938" cy="71438"/>
          </a:xfrm>
          <a:prstGeom prst="rightArrow">
            <a:avLst>
              <a:gd name="adj1" fmla="val 50000"/>
              <a:gd name="adj2" fmla="val 4976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213" name="TextBox 50">
            <a:extLst>
              <a:ext uri="{FF2B5EF4-FFF2-40B4-BE49-F238E27FC236}">
                <a16:creationId xmlns:a16="http://schemas.microsoft.com/office/drawing/2014/main" xmlns="" id="{3E8AFAAA-A315-4A25-AC1A-7EB379782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7375" y="5216525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>
                <a:latin typeface="+mj-ea"/>
                <a:ea typeface="+mj-ea"/>
              </a:rPr>
              <a:t>纵坐标不变</a:t>
            </a:r>
          </a:p>
        </p:txBody>
      </p:sp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5FE74457-E20F-469A-B97C-FDBAF679F57B}"/>
              </a:ext>
            </a:extLst>
          </p:cNvPr>
          <p:cNvSpPr/>
          <p:nvPr/>
        </p:nvSpPr>
        <p:spPr>
          <a:xfrm>
            <a:off x="3733800" y="3048000"/>
            <a:ext cx="1581150" cy="1219200"/>
          </a:xfrm>
          <a:custGeom>
            <a:avLst/>
            <a:gdLst>
              <a:gd name="connsiteX0" fmla="*/ 0 w 1581150"/>
              <a:gd name="connsiteY0" fmla="*/ 0 h 1219200"/>
              <a:gd name="connsiteX1" fmla="*/ 533400 w 1581150"/>
              <a:gd name="connsiteY1" fmla="*/ 1219200 h 1219200"/>
              <a:gd name="connsiteX2" fmla="*/ 1581150 w 1581150"/>
              <a:gd name="connsiteY2" fmla="*/ 904875 h 1219200"/>
              <a:gd name="connsiteX3" fmla="*/ 0 w 1581150"/>
              <a:gd name="connsiteY3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1150" h="1219200">
                <a:moveTo>
                  <a:pt x="0" y="0"/>
                </a:moveTo>
                <a:lnTo>
                  <a:pt x="533400" y="1219200"/>
                </a:lnTo>
                <a:lnTo>
                  <a:pt x="1581150" y="904875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TextBox 207">
            <a:extLst>
              <a:ext uri="{FF2B5EF4-FFF2-40B4-BE49-F238E27FC236}">
                <a16:creationId xmlns:a16="http://schemas.microsoft.com/office/drawing/2014/main" xmlns="" id="{41FE3AF2-96D8-4CA6-A56B-995BB12B0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8113" y="4152900"/>
            <a:ext cx="500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207">
            <a:extLst>
              <a:ext uri="{FF2B5EF4-FFF2-40B4-BE49-F238E27FC236}">
                <a16:creationId xmlns:a16="http://schemas.microsoft.com/office/drawing/2014/main" xmlns="" id="{89FC64F4-7096-43C6-84C6-0DFCF0F23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438" y="3752850"/>
            <a:ext cx="501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任意多边形 53">
            <a:extLst>
              <a:ext uri="{FF2B5EF4-FFF2-40B4-BE49-F238E27FC236}">
                <a16:creationId xmlns:a16="http://schemas.microsoft.com/office/drawing/2014/main" xmlns="" id="{861EDAEE-366C-459D-84CC-0EFC1C13A711}"/>
              </a:ext>
            </a:extLst>
          </p:cNvPr>
          <p:cNvSpPr/>
          <p:nvPr/>
        </p:nvSpPr>
        <p:spPr>
          <a:xfrm>
            <a:off x="1127125" y="3059113"/>
            <a:ext cx="1581150" cy="1219200"/>
          </a:xfrm>
          <a:custGeom>
            <a:avLst/>
            <a:gdLst>
              <a:gd name="connsiteX0" fmla="*/ 0 w 1581150"/>
              <a:gd name="connsiteY0" fmla="*/ 0 h 1219200"/>
              <a:gd name="connsiteX1" fmla="*/ 533400 w 1581150"/>
              <a:gd name="connsiteY1" fmla="*/ 1219200 h 1219200"/>
              <a:gd name="connsiteX2" fmla="*/ 1581150 w 1581150"/>
              <a:gd name="connsiteY2" fmla="*/ 904875 h 1219200"/>
              <a:gd name="connsiteX3" fmla="*/ 0 w 1581150"/>
              <a:gd name="connsiteY3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1150" h="1219200">
                <a:moveTo>
                  <a:pt x="0" y="0"/>
                </a:moveTo>
                <a:lnTo>
                  <a:pt x="533400" y="1219200"/>
                </a:lnTo>
                <a:lnTo>
                  <a:pt x="1581150" y="904875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TextBox 207">
            <a:extLst>
              <a:ext uri="{FF2B5EF4-FFF2-40B4-BE49-F238E27FC236}">
                <a16:creationId xmlns:a16="http://schemas.microsoft.com/office/drawing/2014/main" xmlns="" id="{EEB557AB-8CB1-4B82-8C64-98B3C65DD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2711450"/>
            <a:ext cx="500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j-ea"/>
                <a:ea typeface="+mj-ea"/>
              </a:rPr>
              <a:t>A</a:t>
            </a:r>
            <a:r>
              <a:rPr lang="en-US" altLang="zh-CN" sz="20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endParaRPr lang="zh-CN" altLang="en-US" sz="2000" b="1" baseline="-250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6" name="TextBox 207">
            <a:extLst>
              <a:ext uri="{FF2B5EF4-FFF2-40B4-BE49-F238E27FC236}">
                <a16:creationId xmlns:a16="http://schemas.microsoft.com/office/drawing/2014/main" xmlns="" id="{B4C5CC1A-5C0C-42F4-8B99-80ED1CB20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195763"/>
            <a:ext cx="500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j-ea"/>
                <a:ea typeface="+mj-ea"/>
              </a:rPr>
              <a:t>B</a:t>
            </a:r>
            <a:r>
              <a:rPr lang="en-US" altLang="zh-CN" sz="20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endParaRPr lang="zh-CN" altLang="en-US" sz="2000" b="1" baseline="-250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7" name="TextBox 207">
            <a:extLst>
              <a:ext uri="{FF2B5EF4-FFF2-40B4-BE49-F238E27FC236}">
                <a16:creationId xmlns:a16="http://schemas.microsoft.com/office/drawing/2014/main" xmlns="" id="{3E506DEC-909A-4AE2-B13E-2CEA2EE60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3" y="3752850"/>
            <a:ext cx="500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j-ea"/>
                <a:ea typeface="+mj-ea"/>
              </a:rPr>
              <a:t>C</a:t>
            </a:r>
            <a:r>
              <a:rPr lang="en-US" altLang="zh-CN" sz="20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endParaRPr lang="zh-CN" altLang="en-US" sz="2000" b="1" baseline="-250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6097352E-BFA4-4F23-B7DA-999A5B51C8F4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animBg="1"/>
      <p:bldP spid="7193" grpId="0"/>
      <p:bldP spid="7196" grpId="0"/>
      <p:bldP spid="7197" grpId="0"/>
      <p:bldP spid="7199" grpId="0"/>
      <p:bldP spid="7200" grpId="0" animBg="1"/>
      <p:bldP spid="7201" grpId="0"/>
      <p:bldP spid="7202" grpId="0"/>
      <p:bldP spid="7203" grpId="0"/>
      <p:bldP spid="7205" grpId="0"/>
      <p:bldP spid="7206" grpId="0" animBg="1"/>
      <p:bldP spid="7207" grpId="0"/>
      <p:bldP spid="7208" grpId="0"/>
      <p:bldP spid="7209" grpId="0"/>
      <p:bldP spid="7211" grpId="0"/>
      <p:bldP spid="7212" grpId="0" animBg="1"/>
      <p:bldP spid="72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xmlns="" id="{0A4C7BEF-C2A7-4548-8BA1-B928C0EBB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611438"/>
            <a:ext cx="5078412" cy="38258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Text Box 21">
            <a:extLst>
              <a:ext uri="{FF2B5EF4-FFF2-40B4-BE49-F238E27FC236}">
                <a16:creationId xmlns:a16="http://schemas.microsoft.com/office/drawing/2014/main" xmlns="" id="{6B4123B4-1D35-4B2D-8983-1B4CCD27E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817563"/>
            <a:ext cx="116205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如图，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ABC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在坐标平面内向下平移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6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个单位后得到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2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2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2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(1)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你能画出平移后的三角形吗？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(2)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写出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2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2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2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各顶点坐标？比较对应点坐标看有怎样的变化？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375" name="TextBox 207">
            <a:extLst>
              <a:ext uri="{FF2B5EF4-FFF2-40B4-BE49-F238E27FC236}">
                <a16:creationId xmlns:a16="http://schemas.microsoft.com/office/drawing/2014/main" xmlns="" id="{80361B9C-F147-43B4-857B-FE91E48A1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8050" y="2752725"/>
            <a:ext cx="500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96" name="TextBox 225">
            <a:extLst>
              <a:ext uri="{FF2B5EF4-FFF2-40B4-BE49-F238E27FC236}">
                <a16:creationId xmlns:a16="http://schemas.microsoft.com/office/drawing/2014/main" xmlns="" id="{3099297D-6949-415B-BB90-3178307F4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75" y="2952750"/>
            <a:ext cx="179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A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(2 , -1)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197" name="TextBox 226">
            <a:extLst>
              <a:ext uri="{FF2B5EF4-FFF2-40B4-BE49-F238E27FC236}">
                <a16:creationId xmlns:a16="http://schemas.microsoft.com/office/drawing/2014/main" xmlns="" id="{E9DF8B29-56D5-43F3-B08A-4BB728D4D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2952750"/>
            <a:ext cx="191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 (2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5)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99" name="TextBox 36">
            <a:extLst>
              <a:ext uri="{FF2B5EF4-FFF2-40B4-BE49-F238E27FC236}">
                <a16:creationId xmlns:a16="http://schemas.microsoft.com/office/drawing/2014/main" xmlns="" id="{1704C331-11B0-467C-9C7A-A57805792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0238" y="2859088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纵坐标减</a:t>
            </a:r>
            <a:r>
              <a:rPr lang="en-US" altLang="zh-CN" sz="2000" dirty="0">
                <a:latin typeface="+mj-ea"/>
                <a:ea typeface="+mj-ea"/>
              </a:rPr>
              <a:t>6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7200" name="右箭头 37">
            <a:extLst>
              <a:ext uri="{FF2B5EF4-FFF2-40B4-BE49-F238E27FC236}">
                <a16:creationId xmlns:a16="http://schemas.microsoft.com/office/drawing/2014/main" xmlns="" id="{56D5B349-D73F-4319-927F-51EB8982B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5938" y="3252788"/>
            <a:ext cx="1785937" cy="71437"/>
          </a:xfrm>
          <a:prstGeom prst="rightArrow">
            <a:avLst>
              <a:gd name="adj1" fmla="val 50000"/>
              <a:gd name="adj2" fmla="val 4976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201" name="TextBox 38">
            <a:extLst>
              <a:ext uri="{FF2B5EF4-FFF2-40B4-BE49-F238E27FC236}">
                <a16:creationId xmlns:a16="http://schemas.microsoft.com/office/drawing/2014/main" xmlns="" id="{D557AC14-D81E-4458-A4C1-C1D98E5DC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3563" y="3287713"/>
            <a:ext cx="1500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横坐标不变</a:t>
            </a:r>
          </a:p>
        </p:txBody>
      </p:sp>
      <p:sp>
        <p:nvSpPr>
          <p:cNvPr id="7202" name="TextBox 225">
            <a:extLst>
              <a:ext uri="{FF2B5EF4-FFF2-40B4-BE49-F238E27FC236}">
                <a16:creationId xmlns:a16="http://schemas.microsoft.com/office/drawing/2014/main" xmlns="" id="{827478E4-92FC-4B2F-B205-5E759F11C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75" y="3878263"/>
            <a:ext cx="179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B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(4 , -5)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203" name="TextBox 226">
            <a:extLst>
              <a:ext uri="{FF2B5EF4-FFF2-40B4-BE49-F238E27FC236}">
                <a16:creationId xmlns:a16="http://schemas.microsoft.com/office/drawing/2014/main" xmlns="" id="{472CD722-7EEB-4046-8527-1CA69FF3D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3824288"/>
            <a:ext cx="1914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 (4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06" name="右箭头 43">
            <a:extLst>
              <a:ext uri="{FF2B5EF4-FFF2-40B4-BE49-F238E27FC236}">
                <a16:creationId xmlns:a16="http://schemas.microsoft.com/office/drawing/2014/main" xmlns="" id="{21C67BA7-8571-4CC6-BB83-F983F2CF4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175" y="4181475"/>
            <a:ext cx="1785938" cy="71438"/>
          </a:xfrm>
          <a:prstGeom prst="rightArrow">
            <a:avLst>
              <a:gd name="adj1" fmla="val 50000"/>
              <a:gd name="adj2" fmla="val 4976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208" name="TextBox 225">
            <a:extLst>
              <a:ext uri="{FF2B5EF4-FFF2-40B4-BE49-F238E27FC236}">
                <a16:creationId xmlns:a16="http://schemas.microsoft.com/office/drawing/2014/main" xmlns="" id="{47E15B2A-84D7-415D-B4CF-395A592EF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1875" y="4803775"/>
            <a:ext cx="179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C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(8 , -4)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209" name="TextBox 226">
            <a:extLst>
              <a:ext uri="{FF2B5EF4-FFF2-40B4-BE49-F238E27FC236}">
                <a16:creationId xmlns:a16="http://schemas.microsoft.com/office/drawing/2014/main" xmlns="" id="{CBC946D6-6B7D-4066-B5AF-354767920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4803775"/>
            <a:ext cx="191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 (8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12" name="右箭头 49">
            <a:extLst>
              <a:ext uri="{FF2B5EF4-FFF2-40B4-BE49-F238E27FC236}">
                <a16:creationId xmlns:a16="http://schemas.microsoft.com/office/drawing/2014/main" xmlns="" id="{650D3B52-016D-4EBD-B19F-14857D5CC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175" y="5181600"/>
            <a:ext cx="1785938" cy="71438"/>
          </a:xfrm>
          <a:prstGeom prst="rightArrow">
            <a:avLst>
              <a:gd name="adj1" fmla="val 50000"/>
              <a:gd name="adj2" fmla="val 4976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B9898466-8F7E-465D-8E10-6FA07A452B11}"/>
              </a:ext>
            </a:extLst>
          </p:cNvPr>
          <p:cNvSpPr/>
          <p:nvPr/>
        </p:nvSpPr>
        <p:spPr>
          <a:xfrm>
            <a:off x="3733800" y="3048000"/>
            <a:ext cx="1581150" cy="1219200"/>
          </a:xfrm>
          <a:custGeom>
            <a:avLst/>
            <a:gdLst>
              <a:gd name="connsiteX0" fmla="*/ 0 w 1581150"/>
              <a:gd name="connsiteY0" fmla="*/ 0 h 1219200"/>
              <a:gd name="connsiteX1" fmla="*/ 533400 w 1581150"/>
              <a:gd name="connsiteY1" fmla="*/ 1219200 h 1219200"/>
              <a:gd name="connsiteX2" fmla="*/ 1581150 w 1581150"/>
              <a:gd name="connsiteY2" fmla="*/ 904875 h 1219200"/>
              <a:gd name="connsiteX3" fmla="*/ 0 w 1581150"/>
              <a:gd name="connsiteY3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1150" h="1219200">
                <a:moveTo>
                  <a:pt x="0" y="0"/>
                </a:moveTo>
                <a:lnTo>
                  <a:pt x="533400" y="1219200"/>
                </a:lnTo>
                <a:lnTo>
                  <a:pt x="1581150" y="904875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TextBox 207">
            <a:extLst>
              <a:ext uri="{FF2B5EF4-FFF2-40B4-BE49-F238E27FC236}">
                <a16:creationId xmlns:a16="http://schemas.microsoft.com/office/drawing/2014/main" xmlns="" id="{B3D829F6-4C20-43E2-B3DD-E4BB8B5DE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8113" y="4152900"/>
            <a:ext cx="500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207">
            <a:extLst>
              <a:ext uri="{FF2B5EF4-FFF2-40B4-BE49-F238E27FC236}">
                <a16:creationId xmlns:a16="http://schemas.microsoft.com/office/drawing/2014/main" xmlns="" id="{D20D4CD3-9BB1-4326-9C27-C26FA2537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438" y="3752850"/>
            <a:ext cx="501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6403" name="组合 2">
            <a:extLst>
              <a:ext uri="{FF2B5EF4-FFF2-40B4-BE49-F238E27FC236}">
                <a16:creationId xmlns:a16="http://schemas.microsoft.com/office/drawing/2014/main" xmlns="" id="{7CE4AF68-E452-4FC9-BECC-3B2A2F41043B}"/>
              </a:ext>
            </a:extLst>
          </p:cNvPr>
          <p:cNvGrpSpPr>
            <a:grpSpLocks/>
          </p:cNvGrpSpPr>
          <p:nvPr/>
        </p:nvGrpSpPr>
        <p:grpSpPr bwMode="auto">
          <a:xfrm>
            <a:off x="996950" y="2711450"/>
            <a:ext cx="2181225" cy="1884363"/>
            <a:chOff x="997571" y="2711746"/>
            <a:chExt cx="2180442" cy="1884126"/>
          </a:xfrm>
        </p:grpSpPr>
        <p:sp>
          <p:nvSpPr>
            <p:cNvPr id="54" name="任意多边形 53">
              <a:extLst>
                <a:ext uri="{FF2B5EF4-FFF2-40B4-BE49-F238E27FC236}">
                  <a16:creationId xmlns:a16="http://schemas.microsoft.com/office/drawing/2014/main" xmlns="" id="{FD6624B3-8F70-46AF-984E-48E088F10FA4}"/>
                </a:ext>
              </a:extLst>
            </p:cNvPr>
            <p:cNvSpPr/>
            <p:nvPr/>
          </p:nvSpPr>
          <p:spPr>
            <a:xfrm>
              <a:off x="1127699" y="3059365"/>
              <a:ext cx="1580582" cy="1219047"/>
            </a:xfrm>
            <a:custGeom>
              <a:avLst/>
              <a:gdLst>
                <a:gd name="connsiteX0" fmla="*/ 0 w 1581150"/>
                <a:gd name="connsiteY0" fmla="*/ 0 h 1219200"/>
                <a:gd name="connsiteX1" fmla="*/ 533400 w 1581150"/>
                <a:gd name="connsiteY1" fmla="*/ 1219200 h 1219200"/>
                <a:gd name="connsiteX2" fmla="*/ 1581150 w 1581150"/>
                <a:gd name="connsiteY2" fmla="*/ 904875 h 1219200"/>
                <a:gd name="connsiteX3" fmla="*/ 0 w 1581150"/>
                <a:gd name="connsiteY3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1150" h="1219200">
                  <a:moveTo>
                    <a:pt x="0" y="0"/>
                  </a:moveTo>
                  <a:lnTo>
                    <a:pt x="533400" y="1219200"/>
                  </a:lnTo>
                  <a:lnTo>
                    <a:pt x="1581150" y="90487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TextBox 207">
              <a:extLst>
                <a:ext uri="{FF2B5EF4-FFF2-40B4-BE49-F238E27FC236}">
                  <a16:creationId xmlns:a16="http://schemas.microsoft.com/office/drawing/2014/main" xmlns="" id="{25EF4BF7-2999-4E1F-987B-B3EAAE7FD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7571" y="2711746"/>
              <a:ext cx="499883" cy="4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A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1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TextBox 207">
              <a:extLst>
                <a:ext uri="{FF2B5EF4-FFF2-40B4-BE49-F238E27FC236}">
                  <a16:creationId xmlns:a16="http://schemas.microsoft.com/office/drawing/2014/main" xmlns="" id="{9D6E290C-F815-47D8-90CB-5CC20F248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6824" y="4195872"/>
              <a:ext cx="499883" cy="4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B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1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TextBox 207">
              <a:extLst>
                <a:ext uri="{FF2B5EF4-FFF2-40B4-BE49-F238E27FC236}">
                  <a16:creationId xmlns:a16="http://schemas.microsoft.com/office/drawing/2014/main" xmlns="" id="{B1291693-A0DB-4B05-87C4-BF4CD27630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8131" y="3751428"/>
              <a:ext cx="499882" cy="40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C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1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F1EAD16-DC68-4E66-875A-D88585A8D09A}"/>
              </a:ext>
            </a:extLst>
          </p:cNvPr>
          <p:cNvGrpSpPr>
            <a:grpSpLocks/>
          </p:cNvGrpSpPr>
          <p:nvPr/>
        </p:nvGrpSpPr>
        <p:grpSpPr bwMode="auto">
          <a:xfrm>
            <a:off x="3354388" y="4751388"/>
            <a:ext cx="2444750" cy="1674812"/>
            <a:chOff x="734543" y="2973370"/>
            <a:chExt cx="2443470" cy="1674550"/>
          </a:xfrm>
        </p:grpSpPr>
        <p:sp>
          <p:nvSpPr>
            <p:cNvPr id="32" name="任意多边形 31">
              <a:extLst>
                <a:ext uri="{FF2B5EF4-FFF2-40B4-BE49-F238E27FC236}">
                  <a16:creationId xmlns:a16="http://schemas.microsoft.com/office/drawing/2014/main" xmlns="" id="{12BA742E-976B-4C9B-AC17-EEC24B03379E}"/>
                </a:ext>
              </a:extLst>
            </p:cNvPr>
            <p:cNvSpPr/>
            <p:nvPr/>
          </p:nvSpPr>
          <p:spPr>
            <a:xfrm>
              <a:off x="1128037" y="3059082"/>
              <a:ext cx="1580322" cy="1219009"/>
            </a:xfrm>
            <a:custGeom>
              <a:avLst/>
              <a:gdLst>
                <a:gd name="connsiteX0" fmla="*/ 0 w 1581150"/>
                <a:gd name="connsiteY0" fmla="*/ 0 h 1219200"/>
                <a:gd name="connsiteX1" fmla="*/ 533400 w 1581150"/>
                <a:gd name="connsiteY1" fmla="*/ 1219200 h 1219200"/>
                <a:gd name="connsiteX2" fmla="*/ 1581150 w 1581150"/>
                <a:gd name="connsiteY2" fmla="*/ 904875 h 1219200"/>
                <a:gd name="connsiteX3" fmla="*/ 0 w 1581150"/>
                <a:gd name="connsiteY3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1150" h="1219200">
                  <a:moveTo>
                    <a:pt x="0" y="0"/>
                  </a:moveTo>
                  <a:lnTo>
                    <a:pt x="533400" y="1219200"/>
                  </a:lnTo>
                  <a:lnTo>
                    <a:pt x="1581150" y="90487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TextBox 207">
              <a:extLst>
                <a:ext uri="{FF2B5EF4-FFF2-40B4-BE49-F238E27FC236}">
                  <a16:creationId xmlns:a16="http://schemas.microsoft.com/office/drawing/2014/main" xmlns="" id="{A2FB81A6-A766-47E5-B3BE-65151398ED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543" y="2973370"/>
              <a:ext cx="499800" cy="39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A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2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TextBox 207">
              <a:extLst>
                <a:ext uri="{FF2B5EF4-FFF2-40B4-BE49-F238E27FC236}">
                  <a16:creationId xmlns:a16="http://schemas.microsoft.com/office/drawing/2014/main" xmlns="" id="{8BE91494-E754-4CD0-91B1-9960C73BFE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7437" y="4247933"/>
              <a:ext cx="499801" cy="39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B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2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TextBox 207">
              <a:extLst>
                <a:ext uri="{FF2B5EF4-FFF2-40B4-BE49-F238E27FC236}">
                  <a16:creationId xmlns:a16="http://schemas.microsoft.com/office/drawing/2014/main" xmlns="" id="{CF18DC37-FBF4-4BE3-AE95-AE867D5FFB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8212" y="3752710"/>
              <a:ext cx="499801" cy="39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C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2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6" name="TextBox 36">
            <a:extLst>
              <a:ext uri="{FF2B5EF4-FFF2-40B4-BE49-F238E27FC236}">
                <a16:creationId xmlns:a16="http://schemas.microsoft.com/office/drawing/2014/main" xmlns="" id="{CB57266C-D8A8-4843-A53C-FA122A2BB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0238" y="3824288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纵坐标减</a:t>
            </a:r>
            <a:r>
              <a:rPr lang="en-US" altLang="zh-CN" sz="2000" dirty="0">
                <a:latin typeface="+mj-ea"/>
                <a:ea typeface="+mj-ea"/>
              </a:rPr>
              <a:t>6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37" name="TextBox 38">
            <a:extLst>
              <a:ext uri="{FF2B5EF4-FFF2-40B4-BE49-F238E27FC236}">
                <a16:creationId xmlns:a16="http://schemas.microsoft.com/office/drawing/2014/main" xmlns="" id="{783D8884-217D-494D-BB13-BC3E1DEB7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3563" y="4252913"/>
            <a:ext cx="1500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横坐标不变</a:t>
            </a:r>
          </a:p>
        </p:txBody>
      </p:sp>
      <p:sp>
        <p:nvSpPr>
          <p:cNvPr id="38" name="TextBox 36">
            <a:extLst>
              <a:ext uri="{FF2B5EF4-FFF2-40B4-BE49-F238E27FC236}">
                <a16:creationId xmlns:a16="http://schemas.microsoft.com/office/drawing/2014/main" xmlns="" id="{0E58CD21-8D27-4AA0-B3C8-67EFC74ED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0238" y="4832350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纵坐标减</a:t>
            </a:r>
            <a:r>
              <a:rPr lang="en-US" altLang="zh-CN" sz="2000" dirty="0">
                <a:latin typeface="+mj-ea"/>
                <a:ea typeface="+mj-ea"/>
              </a:rPr>
              <a:t>6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69B66F3-D82A-4BBA-9760-FB473F317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3563" y="5260975"/>
            <a:ext cx="1500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横坐标不变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6CB659B-65B8-425C-A68B-1DE236DF113A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6" grpId="0"/>
      <p:bldP spid="7199" grpId="0"/>
      <p:bldP spid="7200" grpId="0" animBg="1"/>
      <p:bldP spid="7201" grpId="0"/>
      <p:bldP spid="7202" grpId="0"/>
      <p:bldP spid="7206" grpId="0" animBg="1"/>
      <p:bldP spid="7208" grpId="0"/>
      <p:bldP spid="7212" grpId="0" animBg="1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xmlns="" id="{37616BC8-4CBB-4D9F-A235-CB775D08F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611438"/>
            <a:ext cx="5078412" cy="38258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Text Box 21">
            <a:extLst>
              <a:ext uri="{FF2B5EF4-FFF2-40B4-BE49-F238E27FC236}">
                <a16:creationId xmlns:a16="http://schemas.microsoft.com/office/drawing/2014/main" xmlns="" id="{3C821949-C56A-498A-B7EC-1CA4ADF25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817563"/>
            <a:ext cx="116205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如图，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ABC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在坐标平面经过平移后得到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，此时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（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-6,1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）。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(1)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由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ABC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到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是经过怎样平移的？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(2)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画出平移后的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△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A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？写出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B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、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C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1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两点坐标？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375" name="TextBox 207">
            <a:extLst>
              <a:ext uri="{FF2B5EF4-FFF2-40B4-BE49-F238E27FC236}">
                <a16:creationId xmlns:a16="http://schemas.microsoft.com/office/drawing/2014/main" xmlns="" id="{797941ED-B555-4308-B4D1-02ED40CD8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8050" y="2752725"/>
            <a:ext cx="500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96" name="TextBox 225">
            <a:extLst>
              <a:ext uri="{FF2B5EF4-FFF2-40B4-BE49-F238E27FC236}">
                <a16:creationId xmlns:a16="http://schemas.microsoft.com/office/drawing/2014/main" xmlns="" id="{E968930E-E7C7-4265-8BFD-56D30D45B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2598738"/>
            <a:ext cx="1793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A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(-6 , 1)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197" name="TextBox 226">
            <a:extLst>
              <a:ext uri="{FF2B5EF4-FFF2-40B4-BE49-F238E27FC236}">
                <a16:creationId xmlns:a16="http://schemas.microsoft.com/office/drawing/2014/main" xmlns="" id="{854225E1-7106-42D8-A219-2BE033C3A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2595563"/>
            <a:ext cx="1914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 (2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5)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99" name="TextBox 36">
            <a:extLst>
              <a:ext uri="{FF2B5EF4-FFF2-40B4-BE49-F238E27FC236}">
                <a16:creationId xmlns:a16="http://schemas.microsoft.com/office/drawing/2014/main" xmlns="" id="{C51D911A-CD5C-405D-821E-707F93B0A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7050" y="2911475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纵坐标减</a:t>
            </a:r>
            <a:r>
              <a:rPr lang="en-US" altLang="zh-CN" sz="2000" dirty="0">
                <a:latin typeface="+mj-ea"/>
                <a:ea typeface="+mj-ea"/>
              </a:rPr>
              <a:t>4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7200" name="右箭头 37">
            <a:extLst>
              <a:ext uri="{FF2B5EF4-FFF2-40B4-BE49-F238E27FC236}">
                <a16:creationId xmlns:a16="http://schemas.microsoft.com/office/drawing/2014/main" xmlns="" id="{51CDD32B-5024-4DDD-BAD1-C17AF041E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8938" y="2840038"/>
            <a:ext cx="1785937" cy="71437"/>
          </a:xfrm>
          <a:prstGeom prst="rightArrow">
            <a:avLst>
              <a:gd name="adj1" fmla="val 50000"/>
              <a:gd name="adj2" fmla="val 4976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7201" name="TextBox 38">
            <a:extLst>
              <a:ext uri="{FF2B5EF4-FFF2-40B4-BE49-F238E27FC236}">
                <a16:creationId xmlns:a16="http://schemas.microsoft.com/office/drawing/2014/main" xmlns="" id="{C53A126C-6CE9-4039-9EE7-AE9F660C3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7525" y="2470150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横坐标减</a:t>
            </a:r>
            <a:r>
              <a:rPr lang="en-US" altLang="zh-CN" sz="2000" dirty="0">
                <a:latin typeface="+mj-ea"/>
                <a:ea typeface="+mj-ea"/>
              </a:rPr>
              <a:t>8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7202" name="TextBox 225">
            <a:extLst>
              <a:ext uri="{FF2B5EF4-FFF2-40B4-BE49-F238E27FC236}">
                <a16:creationId xmlns:a16="http://schemas.microsoft.com/office/drawing/2014/main" xmlns="" id="{BD4089FA-4894-49E6-9BDE-D011D70BD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3463" y="3636963"/>
            <a:ext cx="1889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B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(-1 ,-3)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203" name="TextBox 226">
            <a:extLst>
              <a:ext uri="{FF2B5EF4-FFF2-40B4-BE49-F238E27FC236}">
                <a16:creationId xmlns:a16="http://schemas.microsoft.com/office/drawing/2014/main" xmlns="" id="{2F12C4CE-942C-4DC4-B079-38174FEAA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8738" y="3603625"/>
            <a:ext cx="1914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 (4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08" name="TextBox 225">
            <a:extLst>
              <a:ext uri="{FF2B5EF4-FFF2-40B4-BE49-F238E27FC236}">
                <a16:creationId xmlns:a16="http://schemas.microsoft.com/office/drawing/2014/main" xmlns="" id="{C3366193-2A1A-40B5-B36E-1DC0702F0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4508500"/>
            <a:ext cx="179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C</a:t>
            </a:r>
            <a:r>
              <a:rPr lang="en-US" altLang="zh-CN" sz="2800" b="1" baseline="-25000" dirty="0">
                <a:solidFill>
                  <a:srgbClr val="C0000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 (0 , -2)</a:t>
            </a: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7209" name="TextBox 226">
            <a:extLst>
              <a:ext uri="{FF2B5EF4-FFF2-40B4-BE49-F238E27FC236}">
                <a16:creationId xmlns:a16="http://schemas.microsoft.com/office/drawing/2014/main" xmlns="" id="{6FBFADD9-C48C-40C8-A868-276B4D349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850" y="4508500"/>
            <a:ext cx="191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 (8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2)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E8FAFBEC-ECC6-4864-A62E-63E0028A9B86}"/>
              </a:ext>
            </a:extLst>
          </p:cNvPr>
          <p:cNvSpPr/>
          <p:nvPr/>
        </p:nvSpPr>
        <p:spPr>
          <a:xfrm>
            <a:off x="3733800" y="3048000"/>
            <a:ext cx="1581150" cy="1219200"/>
          </a:xfrm>
          <a:custGeom>
            <a:avLst/>
            <a:gdLst>
              <a:gd name="connsiteX0" fmla="*/ 0 w 1581150"/>
              <a:gd name="connsiteY0" fmla="*/ 0 h 1219200"/>
              <a:gd name="connsiteX1" fmla="*/ 533400 w 1581150"/>
              <a:gd name="connsiteY1" fmla="*/ 1219200 h 1219200"/>
              <a:gd name="connsiteX2" fmla="*/ 1581150 w 1581150"/>
              <a:gd name="connsiteY2" fmla="*/ 904875 h 1219200"/>
              <a:gd name="connsiteX3" fmla="*/ 0 w 1581150"/>
              <a:gd name="connsiteY3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1150" h="1219200">
                <a:moveTo>
                  <a:pt x="0" y="0"/>
                </a:moveTo>
                <a:lnTo>
                  <a:pt x="533400" y="1219200"/>
                </a:lnTo>
                <a:lnTo>
                  <a:pt x="1581150" y="904875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TextBox 207">
            <a:extLst>
              <a:ext uri="{FF2B5EF4-FFF2-40B4-BE49-F238E27FC236}">
                <a16:creationId xmlns:a16="http://schemas.microsoft.com/office/drawing/2014/main" xmlns="" id="{4BE74306-0430-4878-AC1A-17448E286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8113" y="4152900"/>
            <a:ext cx="500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207">
            <a:extLst>
              <a:ext uri="{FF2B5EF4-FFF2-40B4-BE49-F238E27FC236}">
                <a16:creationId xmlns:a16="http://schemas.microsoft.com/office/drawing/2014/main" xmlns="" id="{A44234B8-E28B-4731-B8C4-CD008414A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438" y="3752850"/>
            <a:ext cx="501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440ED6D-F7B2-4C8A-8460-EB9EF982E7B8}"/>
              </a:ext>
            </a:extLst>
          </p:cNvPr>
          <p:cNvGrpSpPr>
            <a:grpSpLocks/>
          </p:cNvGrpSpPr>
          <p:nvPr/>
        </p:nvGrpSpPr>
        <p:grpSpPr bwMode="auto">
          <a:xfrm>
            <a:off x="1541463" y="3927475"/>
            <a:ext cx="2179637" cy="1884363"/>
            <a:chOff x="997571" y="2711746"/>
            <a:chExt cx="2180442" cy="1884126"/>
          </a:xfrm>
        </p:grpSpPr>
        <p:sp>
          <p:nvSpPr>
            <p:cNvPr id="54" name="任意多边形 53">
              <a:extLst>
                <a:ext uri="{FF2B5EF4-FFF2-40B4-BE49-F238E27FC236}">
                  <a16:creationId xmlns:a16="http://schemas.microsoft.com/office/drawing/2014/main" xmlns="" id="{EB3F7817-CA41-4A5D-9CC1-06D11D633E93}"/>
                </a:ext>
              </a:extLst>
            </p:cNvPr>
            <p:cNvSpPr/>
            <p:nvPr/>
          </p:nvSpPr>
          <p:spPr>
            <a:xfrm>
              <a:off x="1127794" y="3059365"/>
              <a:ext cx="1580145" cy="1219047"/>
            </a:xfrm>
            <a:custGeom>
              <a:avLst/>
              <a:gdLst>
                <a:gd name="connsiteX0" fmla="*/ 0 w 1581150"/>
                <a:gd name="connsiteY0" fmla="*/ 0 h 1219200"/>
                <a:gd name="connsiteX1" fmla="*/ 533400 w 1581150"/>
                <a:gd name="connsiteY1" fmla="*/ 1219200 h 1219200"/>
                <a:gd name="connsiteX2" fmla="*/ 1581150 w 1581150"/>
                <a:gd name="connsiteY2" fmla="*/ 904875 h 1219200"/>
                <a:gd name="connsiteX3" fmla="*/ 0 w 1581150"/>
                <a:gd name="connsiteY3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1150" h="1219200">
                  <a:moveTo>
                    <a:pt x="0" y="0"/>
                  </a:moveTo>
                  <a:lnTo>
                    <a:pt x="533400" y="1219200"/>
                  </a:lnTo>
                  <a:lnTo>
                    <a:pt x="1581150" y="90487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TextBox 207">
              <a:extLst>
                <a:ext uri="{FF2B5EF4-FFF2-40B4-BE49-F238E27FC236}">
                  <a16:creationId xmlns:a16="http://schemas.microsoft.com/office/drawing/2014/main" xmlns="" id="{69BD673A-0610-4526-8243-842BFE245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7571" y="2711746"/>
              <a:ext cx="500247" cy="4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A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1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TextBox 207">
              <a:extLst>
                <a:ext uri="{FF2B5EF4-FFF2-40B4-BE49-F238E27FC236}">
                  <a16:creationId xmlns:a16="http://schemas.microsoft.com/office/drawing/2014/main" xmlns="" id="{E914ABA7-1F4A-4783-B813-5E86A2CD5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7173" y="4195872"/>
              <a:ext cx="500247" cy="4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B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1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TextBox 207">
              <a:extLst>
                <a:ext uri="{FF2B5EF4-FFF2-40B4-BE49-F238E27FC236}">
                  <a16:creationId xmlns:a16="http://schemas.microsoft.com/office/drawing/2014/main" xmlns="" id="{9043310B-1D47-4204-9741-B99779D115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7766" y="3751428"/>
              <a:ext cx="500247" cy="40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000" b="1" dirty="0">
                  <a:solidFill>
                    <a:srgbClr val="C00000"/>
                  </a:solidFill>
                  <a:latin typeface="+mj-ea"/>
                  <a:ea typeface="+mj-ea"/>
                </a:rPr>
                <a:t>C</a:t>
              </a:r>
              <a:r>
                <a:rPr lang="en-US" altLang="zh-CN" sz="2000" b="1" baseline="-25000" dirty="0">
                  <a:solidFill>
                    <a:srgbClr val="C00000"/>
                  </a:solidFill>
                  <a:latin typeface="+mj-ea"/>
                  <a:ea typeface="+mj-ea"/>
                </a:rPr>
                <a:t>1</a:t>
              </a:r>
              <a:endParaRPr lang="zh-CN" altLang="en-US" sz="2000" b="1" baseline="-250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0" name="TextBox 222">
            <a:extLst>
              <a:ext uri="{FF2B5EF4-FFF2-40B4-BE49-F238E27FC236}">
                <a16:creationId xmlns:a16="http://schemas.microsoft.com/office/drawing/2014/main" xmlns="" id="{56AAD48F-5426-4969-A264-6A5EE6EFB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8938" y="1501775"/>
            <a:ext cx="57959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+mj-ea"/>
                <a:ea typeface="+mj-ea"/>
              </a:rPr>
              <a:t>先向左平移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</a:rPr>
              <a:t>8</a:t>
            </a:r>
            <a:r>
              <a:rPr lang="zh-CN" altLang="en-US" sz="2200" b="1" dirty="0">
                <a:solidFill>
                  <a:srgbClr val="FF0000"/>
                </a:solidFill>
                <a:latin typeface="+mj-ea"/>
                <a:ea typeface="+mj-ea"/>
              </a:rPr>
              <a:t>个单位，再向下平移</a:t>
            </a:r>
            <a:r>
              <a:rPr lang="en-US" altLang="zh-CN" sz="2200" b="1" dirty="0">
                <a:solidFill>
                  <a:srgbClr val="FF0000"/>
                </a:solidFill>
                <a:latin typeface="+mj-ea"/>
                <a:ea typeface="+mj-ea"/>
              </a:rPr>
              <a:t>4</a:t>
            </a:r>
            <a:r>
              <a:rPr lang="zh-CN" altLang="en-US" sz="2200" b="1" dirty="0">
                <a:solidFill>
                  <a:srgbClr val="FF0000"/>
                </a:solidFill>
                <a:latin typeface="+mj-ea"/>
                <a:ea typeface="+mj-ea"/>
              </a:rPr>
              <a:t>个单位。</a:t>
            </a:r>
          </a:p>
        </p:txBody>
      </p:sp>
      <p:sp>
        <p:nvSpPr>
          <p:cNvPr id="41" name="TextBox 36">
            <a:extLst>
              <a:ext uri="{FF2B5EF4-FFF2-40B4-BE49-F238E27FC236}">
                <a16:creationId xmlns:a16="http://schemas.microsoft.com/office/drawing/2014/main" xmlns="" id="{86B611E3-AFE4-4019-9DB6-53F76E5FA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7050" y="3940175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纵坐标减</a:t>
            </a:r>
            <a:r>
              <a:rPr lang="en-US" altLang="zh-CN" sz="2000" dirty="0">
                <a:latin typeface="+mj-ea"/>
                <a:ea typeface="+mj-ea"/>
              </a:rPr>
              <a:t>4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42" name="右箭头 37">
            <a:extLst>
              <a:ext uri="{FF2B5EF4-FFF2-40B4-BE49-F238E27FC236}">
                <a16:creationId xmlns:a16="http://schemas.microsoft.com/office/drawing/2014/main" xmlns="" id="{D71624D6-7841-49A8-B2E9-651B34178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8938" y="3868738"/>
            <a:ext cx="1785937" cy="71437"/>
          </a:xfrm>
          <a:prstGeom prst="rightArrow">
            <a:avLst>
              <a:gd name="adj1" fmla="val 50000"/>
              <a:gd name="adj2" fmla="val 4976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3" name="TextBox 38">
            <a:extLst>
              <a:ext uri="{FF2B5EF4-FFF2-40B4-BE49-F238E27FC236}">
                <a16:creationId xmlns:a16="http://schemas.microsoft.com/office/drawing/2014/main" xmlns="" id="{0CA23974-2883-4D4C-BE58-C58B52C7E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7525" y="3500438"/>
            <a:ext cx="1500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横坐标减</a:t>
            </a:r>
            <a:r>
              <a:rPr lang="en-US" altLang="zh-CN" sz="2000" dirty="0">
                <a:latin typeface="+mj-ea"/>
                <a:ea typeface="+mj-ea"/>
              </a:rPr>
              <a:t>8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44" name="TextBox 36">
            <a:extLst>
              <a:ext uri="{FF2B5EF4-FFF2-40B4-BE49-F238E27FC236}">
                <a16:creationId xmlns:a16="http://schemas.microsoft.com/office/drawing/2014/main" xmlns="" id="{023FDA8F-BF66-4CE3-B50D-61B4E456F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4513" y="4787900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纵坐标减</a:t>
            </a:r>
            <a:r>
              <a:rPr lang="en-US" altLang="zh-CN" sz="2000" dirty="0">
                <a:latin typeface="+mj-ea"/>
                <a:ea typeface="+mj-ea"/>
              </a:rPr>
              <a:t>4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45" name="右箭头 37">
            <a:extLst>
              <a:ext uri="{FF2B5EF4-FFF2-40B4-BE49-F238E27FC236}">
                <a16:creationId xmlns:a16="http://schemas.microsoft.com/office/drawing/2014/main" xmlns="" id="{064EFD65-F597-4706-8A58-4DB1BDE1A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4813" y="4716463"/>
            <a:ext cx="1785937" cy="71437"/>
          </a:xfrm>
          <a:prstGeom prst="rightArrow">
            <a:avLst>
              <a:gd name="adj1" fmla="val 50000"/>
              <a:gd name="adj2" fmla="val 4976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6" name="TextBox 38">
            <a:extLst>
              <a:ext uri="{FF2B5EF4-FFF2-40B4-BE49-F238E27FC236}">
                <a16:creationId xmlns:a16="http://schemas.microsoft.com/office/drawing/2014/main" xmlns="" id="{90F4BE57-706A-4CA7-8FDE-151A47470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4988" y="4346575"/>
            <a:ext cx="1500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dirty="0">
                <a:latin typeface="+mj-ea"/>
                <a:ea typeface="+mj-ea"/>
              </a:rPr>
              <a:t>横坐标减</a:t>
            </a:r>
            <a:r>
              <a:rPr lang="en-US" altLang="zh-CN" sz="2000" dirty="0">
                <a:latin typeface="+mj-ea"/>
                <a:ea typeface="+mj-ea"/>
              </a:rPr>
              <a:t>8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C648AE5F-321B-4A0E-8EBA-072E1BF50BC5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6" grpId="0"/>
      <p:bldP spid="7199" grpId="0"/>
      <p:bldP spid="7200" grpId="0" animBg="1"/>
      <p:bldP spid="7201" grpId="0"/>
      <p:bldP spid="7202" grpId="0"/>
      <p:bldP spid="7208" grpId="0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4E15799B-173D-4CDA-8591-AB15DB7DC39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9063" y="900113"/>
            <a:ext cx="11953875" cy="4525962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1.</a:t>
            </a:r>
            <a:r>
              <a:rPr lang="zh-CN" altLang="en-US" sz="2800" dirty="0">
                <a:latin typeface="+mj-ea"/>
                <a:ea typeface="+mj-ea"/>
              </a:rPr>
              <a:t>把（</a:t>
            </a:r>
            <a:r>
              <a:rPr lang="en-US" altLang="zh-CN" sz="2800" dirty="0">
                <a:latin typeface="+mj-ea"/>
                <a:ea typeface="+mj-ea"/>
              </a:rPr>
              <a:t>0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-2</a:t>
            </a:r>
            <a:r>
              <a:rPr lang="zh-CN" altLang="en-US" sz="2800" dirty="0">
                <a:latin typeface="+mj-ea"/>
                <a:ea typeface="+mj-ea"/>
              </a:rPr>
              <a:t>）向右平移</a:t>
            </a:r>
            <a:r>
              <a:rPr lang="en-US" altLang="zh-CN" sz="2800" dirty="0">
                <a:latin typeface="+mj-ea"/>
                <a:ea typeface="+mj-ea"/>
              </a:rPr>
              <a:t>3</a:t>
            </a:r>
            <a:r>
              <a:rPr lang="zh-CN" altLang="en-US" sz="2800" dirty="0">
                <a:latin typeface="+mj-ea"/>
                <a:ea typeface="+mj-ea"/>
              </a:rPr>
              <a:t>个单位长度，再向下平移</a:t>
            </a:r>
            <a:r>
              <a:rPr lang="en-US" altLang="zh-CN" sz="2800" dirty="0">
                <a:latin typeface="+mj-ea"/>
                <a:ea typeface="+mj-ea"/>
              </a:rPr>
              <a:t>1</a:t>
            </a:r>
            <a:r>
              <a:rPr lang="zh-CN" altLang="en-US" sz="2800" dirty="0">
                <a:latin typeface="+mj-ea"/>
                <a:ea typeface="+mj-ea"/>
              </a:rPr>
              <a:t>个单位长度所到达的位置的坐标是</a:t>
            </a:r>
            <a:r>
              <a:rPr lang="en-US" altLang="zh-CN" sz="2800" dirty="0">
                <a:latin typeface="+mj-ea"/>
                <a:ea typeface="+mj-ea"/>
              </a:rPr>
              <a:t>___________</a:t>
            </a:r>
            <a:r>
              <a:rPr lang="zh-CN" altLang="en-US" sz="2800" dirty="0">
                <a:latin typeface="+mj-ea"/>
                <a:ea typeface="+mj-ea"/>
              </a:rPr>
              <a:t>。</a:t>
            </a:r>
            <a:endParaRPr lang="en-US" altLang="zh-CN" sz="2800" dirty="0">
              <a:latin typeface="+mj-ea"/>
              <a:ea typeface="+mj-ea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2.</a:t>
            </a:r>
            <a:r>
              <a:rPr lang="zh-CN" altLang="en-US" sz="2800" dirty="0">
                <a:latin typeface="+mj-ea"/>
                <a:ea typeface="+mj-ea"/>
              </a:rPr>
              <a:t>若把点</a:t>
            </a:r>
            <a:r>
              <a:rPr lang="en-US" altLang="zh-CN" sz="2800" dirty="0">
                <a:latin typeface="+mj-ea"/>
                <a:ea typeface="+mj-ea"/>
              </a:rPr>
              <a:t>A(</a:t>
            </a:r>
            <a:r>
              <a:rPr lang="en-US" altLang="zh-CN" sz="2800" dirty="0" err="1">
                <a:latin typeface="+mj-ea"/>
                <a:ea typeface="+mj-ea"/>
              </a:rPr>
              <a:t>a,b</a:t>
            </a:r>
            <a:r>
              <a:rPr lang="en-US" altLang="zh-CN" sz="2800" dirty="0">
                <a:latin typeface="+mj-ea"/>
                <a:ea typeface="+mj-ea"/>
              </a:rPr>
              <a:t>)</a:t>
            </a:r>
            <a:r>
              <a:rPr lang="zh-CN" altLang="en-US" sz="2800" dirty="0">
                <a:latin typeface="+mj-ea"/>
                <a:ea typeface="+mj-ea"/>
              </a:rPr>
              <a:t>的横坐标加上</a:t>
            </a:r>
            <a:r>
              <a:rPr lang="en-US" altLang="zh-CN" sz="2800" dirty="0">
                <a:latin typeface="+mj-ea"/>
                <a:ea typeface="+mj-ea"/>
              </a:rPr>
              <a:t>6</a:t>
            </a:r>
            <a:r>
              <a:rPr lang="zh-CN" altLang="en-US" sz="2800" dirty="0">
                <a:latin typeface="+mj-ea"/>
                <a:ea typeface="+mj-ea"/>
              </a:rPr>
              <a:t>个单位，则点</a:t>
            </a:r>
            <a:r>
              <a:rPr lang="en-US" altLang="zh-CN" sz="2800" dirty="0">
                <a:latin typeface="+mj-ea"/>
                <a:ea typeface="+mj-ea"/>
              </a:rPr>
              <a:t>A</a:t>
            </a:r>
            <a:r>
              <a:rPr lang="zh-CN" altLang="en-US" sz="2800" dirty="0">
                <a:latin typeface="+mj-ea"/>
                <a:ea typeface="+mj-ea"/>
              </a:rPr>
              <a:t>向</a:t>
            </a:r>
            <a:r>
              <a:rPr lang="en-US" altLang="zh-CN" sz="2800" dirty="0">
                <a:latin typeface="+mj-ea"/>
                <a:ea typeface="+mj-ea"/>
              </a:rPr>
              <a:t>____</a:t>
            </a:r>
            <a:r>
              <a:rPr lang="zh-CN" altLang="en-US" sz="2800" dirty="0">
                <a:latin typeface="+mj-ea"/>
                <a:ea typeface="+mj-ea"/>
              </a:rPr>
              <a:t>平移</a:t>
            </a:r>
            <a:r>
              <a:rPr lang="en-US" altLang="zh-CN" sz="2800" dirty="0">
                <a:latin typeface="+mj-ea"/>
                <a:ea typeface="+mj-ea"/>
              </a:rPr>
              <a:t>___</a:t>
            </a:r>
            <a:r>
              <a:rPr lang="zh-CN" altLang="en-US" sz="2800" dirty="0">
                <a:latin typeface="+mj-ea"/>
                <a:ea typeface="+mj-ea"/>
              </a:rPr>
              <a:t>个单位。</a:t>
            </a:r>
            <a:endParaRPr lang="en-US" altLang="zh-CN" sz="2800" dirty="0">
              <a:latin typeface="+mj-ea"/>
              <a:ea typeface="+mj-ea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3.</a:t>
            </a:r>
            <a:r>
              <a:rPr lang="zh-CN" altLang="en-US" sz="2800" dirty="0">
                <a:latin typeface="+mj-ea"/>
                <a:ea typeface="+mj-ea"/>
              </a:rPr>
              <a:t>把</a:t>
            </a:r>
            <a:r>
              <a:rPr lang="en-US" altLang="zh-CN" sz="2800" dirty="0">
                <a:latin typeface="+mj-ea"/>
                <a:ea typeface="+mj-ea"/>
              </a:rPr>
              <a:t>P(2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en-US" altLang="zh-CN" sz="2800" dirty="0">
                <a:latin typeface="+mj-ea"/>
                <a:ea typeface="+mj-ea"/>
              </a:rPr>
              <a:t>3)</a:t>
            </a:r>
            <a:r>
              <a:rPr lang="zh-CN" altLang="en-US" sz="2800" dirty="0">
                <a:latin typeface="+mj-ea"/>
                <a:ea typeface="+mj-ea"/>
              </a:rPr>
              <a:t>平移后得到点</a:t>
            </a:r>
            <a:r>
              <a:rPr lang="en-US" altLang="zh-CN" sz="2800" dirty="0">
                <a:latin typeface="+mj-ea"/>
                <a:ea typeface="+mj-ea"/>
              </a:rPr>
              <a:t>P (3,-1),</a:t>
            </a:r>
            <a:r>
              <a:rPr lang="zh-CN" altLang="en-US" sz="2800" dirty="0">
                <a:latin typeface="+mj-ea"/>
                <a:ea typeface="+mj-ea"/>
              </a:rPr>
              <a:t>则下列关于平移的说法正确的是（    ）</a:t>
            </a:r>
            <a:endParaRPr lang="en-US" altLang="zh-CN" sz="2800" dirty="0">
              <a:latin typeface="+mj-ea"/>
              <a:ea typeface="+mj-ea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A.</a:t>
            </a:r>
            <a:r>
              <a:rPr lang="zh-CN" altLang="en-US" sz="2800" dirty="0">
                <a:latin typeface="+mj-ea"/>
                <a:ea typeface="+mj-ea"/>
              </a:rPr>
              <a:t>先向左平移</a:t>
            </a:r>
            <a:r>
              <a:rPr lang="en-US" altLang="zh-CN" sz="2800" dirty="0">
                <a:latin typeface="+mj-ea"/>
                <a:ea typeface="+mj-ea"/>
              </a:rPr>
              <a:t>1</a:t>
            </a:r>
            <a:r>
              <a:rPr lang="zh-CN" altLang="en-US" sz="2800" dirty="0">
                <a:latin typeface="+mj-ea"/>
                <a:ea typeface="+mj-ea"/>
              </a:rPr>
              <a:t>个单位，再向上平移</a:t>
            </a:r>
            <a:r>
              <a:rPr lang="en-US" altLang="zh-CN" sz="2800" dirty="0">
                <a:latin typeface="+mj-ea"/>
                <a:ea typeface="+mj-ea"/>
              </a:rPr>
              <a:t>4</a:t>
            </a:r>
            <a:r>
              <a:rPr lang="zh-CN" altLang="en-US" sz="2800" dirty="0">
                <a:latin typeface="+mj-ea"/>
                <a:ea typeface="+mj-ea"/>
              </a:rPr>
              <a:t>个单位</a:t>
            </a:r>
            <a:endParaRPr lang="en-US" altLang="zh-CN" sz="2800" dirty="0">
              <a:latin typeface="+mj-ea"/>
              <a:ea typeface="+mj-ea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B.</a:t>
            </a:r>
            <a:r>
              <a:rPr lang="zh-CN" altLang="en-US" sz="2800" dirty="0">
                <a:latin typeface="+mj-ea"/>
                <a:ea typeface="+mj-ea"/>
              </a:rPr>
              <a:t>先向左平移</a:t>
            </a:r>
            <a:r>
              <a:rPr lang="en-US" altLang="zh-CN" sz="2800" dirty="0">
                <a:latin typeface="+mj-ea"/>
                <a:ea typeface="+mj-ea"/>
              </a:rPr>
              <a:t>1</a:t>
            </a:r>
            <a:r>
              <a:rPr lang="zh-CN" altLang="en-US" sz="2800" dirty="0">
                <a:latin typeface="+mj-ea"/>
                <a:ea typeface="+mj-ea"/>
              </a:rPr>
              <a:t>个单位，再向下平移</a:t>
            </a:r>
            <a:r>
              <a:rPr lang="en-US" altLang="zh-CN" sz="2800" dirty="0">
                <a:latin typeface="+mj-ea"/>
                <a:ea typeface="+mj-ea"/>
              </a:rPr>
              <a:t>4</a:t>
            </a:r>
            <a:r>
              <a:rPr lang="zh-CN" altLang="en-US" sz="2800" dirty="0">
                <a:latin typeface="+mj-ea"/>
                <a:ea typeface="+mj-ea"/>
              </a:rPr>
              <a:t>个单位</a:t>
            </a:r>
            <a:endParaRPr lang="en-US" altLang="zh-CN" sz="2800" dirty="0">
              <a:latin typeface="+mj-ea"/>
              <a:ea typeface="+mj-ea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C.</a:t>
            </a:r>
            <a:r>
              <a:rPr lang="zh-CN" altLang="en-US" sz="2800" dirty="0">
                <a:latin typeface="+mj-ea"/>
                <a:ea typeface="+mj-ea"/>
              </a:rPr>
              <a:t>先向右平移</a:t>
            </a:r>
            <a:r>
              <a:rPr lang="en-US" altLang="zh-CN" sz="2800" dirty="0">
                <a:latin typeface="+mj-ea"/>
                <a:ea typeface="+mj-ea"/>
              </a:rPr>
              <a:t>1</a:t>
            </a:r>
            <a:r>
              <a:rPr lang="zh-CN" altLang="en-US" sz="2800" dirty="0">
                <a:latin typeface="+mj-ea"/>
                <a:ea typeface="+mj-ea"/>
              </a:rPr>
              <a:t>个单位，再向上平移</a:t>
            </a:r>
            <a:r>
              <a:rPr lang="en-US" altLang="zh-CN" sz="2800" dirty="0">
                <a:latin typeface="+mj-ea"/>
                <a:ea typeface="+mj-ea"/>
              </a:rPr>
              <a:t>4</a:t>
            </a:r>
            <a:r>
              <a:rPr lang="zh-CN" altLang="en-US" sz="2800" dirty="0">
                <a:latin typeface="+mj-ea"/>
                <a:ea typeface="+mj-ea"/>
              </a:rPr>
              <a:t>个单位</a:t>
            </a:r>
            <a:endParaRPr lang="en-US" altLang="zh-CN" sz="2800" dirty="0">
              <a:latin typeface="+mj-ea"/>
              <a:ea typeface="+mj-ea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+mj-ea"/>
                <a:ea typeface="+mj-ea"/>
              </a:rPr>
              <a:t>D.</a:t>
            </a:r>
            <a:r>
              <a:rPr lang="zh-CN" altLang="en-US" sz="2800" dirty="0">
                <a:latin typeface="+mj-ea"/>
                <a:ea typeface="+mj-ea"/>
              </a:rPr>
              <a:t>先向右平移</a:t>
            </a:r>
            <a:r>
              <a:rPr lang="en-US" altLang="zh-CN" sz="2800" dirty="0">
                <a:latin typeface="+mj-ea"/>
                <a:ea typeface="+mj-ea"/>
              </a:rPr>
              <a:t>1</a:t>
            </a:r>
            <a:r>
              <a:rPr lang="zh-CN" altLang="en-US" sz="2800" dirty="0">
                <a:latin typeface="+mj-ea"/>
                <a:ea typeface="+mj-ea"/>
              </a:rPr>
              <a:t>个单位，再向下平移</a:t>
            </a:r>
            <a:r>
              <a:rPr lang="en-US" altLang="zh-CN" sz="2800" dirty="0">
                <a:latin typeface="+mj-ea"/>
                <a:ea typeface="+mj-ea"/>
              </a:rPr>
              <a:t>4</a:t>
            </a:r>
            <a:r>
              <a:rPr lang="zh-CN" altLang="en-US" sz="2800" dirty="0">
                <a:latin typeface="+mj-ea"/>
                <a:ea typeface="+mj-ea"/>
              </a:rPr>
              <a:t>个单位</a:t>
            </a:r>
            <a:endParaRPr lang="en-US" altLang="zh-CN" sz="2800" dirty="0">
              <a:latin typeface="+mj-ea"/>
              <a:ea typeface="+mj-ea"/>
            </a:endParaRPr>
          </a:p>
          <a:p>
            <a:pPr marL="342891" indent="-342891" eaLnBrk="1" hangingPunct="1">
              <a:lnSpc>
                <a:spcPct val="150000"/>
              </a:lnSpc>
              <a:defRPr/>
            </a:pP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DE02F39-C93E-457B-9C95-CEC56CD2E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1516063"/>
            <a:ext cx="1766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</a:rPr>
              <a:t>3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，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</a:rPr>
              <a:t>-3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20C6C9B-E546-4EED-86D2-D2CF210EC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0325" y="2349500"/>
            <a:ext cx="571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右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5B5B0E5-EBBC-42AA-A60A-3AB6BE941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0" y="2349500"/>
            <a:ext cx="642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 sz="28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54BA4A2-9E46-4F50-AEC6-0478FEF22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3738" y="3121025"/>
            <a:ext cx="571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D</a:t>
            </a:r>
            <a:endParaRPr lang="zh-CN" altLang="en-US" sz="28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A27CF73-C7BB-4F53-9B74-FF88824D3A19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A4BE0D8-3CDA-4BEB-BF75-F4117D004DAD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19459" name="Text Box 405">
            <a:extLst>
              <a:ext uri="{FF2B5EF4-FFF2-40B4-BE49-F238E27FC236}">
                <a16:creationId xmlns:a16="http://schemas.microsoft.com/office/drawing/2014/main" xmlns="" id="{213BEA8E-A6E6-4C5A-827E-2BA4D7449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071563"/>
            <a:ext cx="8039100" cy="333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ea typeface="宋体" panose="02010600030101010101" pitchFamily="2" charset="-122"/>
              </a:rPr>
              <a:t>    </a:t>
            </a:r>
          </a:p>
        </p:txBody>
      </p:sp>
      <p:sp>
        <p:nvSpPr>
          <p:cNvPr id="13" name="Text Box 390">
            <a:extLst>
              <a:ext uri="{FF2B5EF4-FFF2-40B4-BE49-F238E27FC236}">
                <a16:creationId xmlns:a16="http://schemas.microsoft.com/office/drawing/2014/main" xmlns="" id="{45B36C92-F6CA-421D-BE33-3BAEFA4D9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1187450"/>
            <a:ext cx="627063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00" b="1" dirty="0">
                <a:solidFill>
                  <a:srgbClr val="C00000"/>
                </a:solidFill>
                <a:latin typeface="+mn-ea"/>
                <a:ea typeface="+mn-ea"/>
              </a:rPr>
              <a:t>点的坐标平移规律</a:t>
            </a:r>
          </a:p>
        </p:txBody>
      </p:sp>
      <p:sp>
        <p:nvSpPr>
          <p:cNvPr id="14" name="AutoShape 3">
            <a:extLst>
              <a:ext uri="{FF2B5EF4-FFF2-40B4-BE49-F238E27FC236}">
                <a16:creationId xmlns:a16="http://schemas.microsoft.com/office/drawing/2014/main" xmlns="" id="{E1353B7A-E532-4066-A247-C7D7B935C125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5647531" y="4960144"/>
            <a:ext cx="1766888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vert="eaVert"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xmlns="" id="{B7138B0A-744F-49F7-9D46-0FF3DBC3691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574506" y="2151857"/>
            <a:ext cx="1766887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vert="eaVert"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grpSp>
        <p:nvGrpSpPr>
          <p:cNvPr id="19463" name="Group 5">
            <a:extLst>
              <a:ext uri="{FF2B5EF4-FFF2-40B4-BE49-F238E27FC236}">
                <a16:creationId xmlns:a16="http://schemas.microsoft.com/office/drawing/2014/main" xmlns="" id="{118A8945-77B3-4E77-AA5F-DC059E5B228D}"/>
              </a:ext>
            </a:extLst>
          </p:cNvPr>
          <p:cNvGrpSpPr>
            <a:grpSpLocks/>
          </p:cNvGrpSpPr>
          <p:nvPr/>
        </p:nvGrpSpPr>
        <p:grpSpPr bwMode="auto">
          <a:xfrm>
            <a:off x="5651500" y="1341438"/>
            <a:ext cx="1563688" cy="2108200"/>
            <a:chOff x="-9" y="0"/>
            <a:chExt cx="985" cy="1328"/>
          </a:xfrm>
        </p:grpSpPr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xmlns="" id="{10A9C5CD-233A-4898-A33B-1FE7508AF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" y="58"/>
              <a:ext cx="985" cy="1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向上平移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    个单位</a:t>
              </a:r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xmlns="" id="{D19AC9B3-057B-4EEF-9162-DE9A47775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" y="0"/>
              <a:ext cx="2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 i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b</a:t>
              </a:r>
            </a:p>
          </p:txBody>
        </p:sp>
      </p:grpSp>
      <p:grpSp>
        <p:nvGrpSpPr>
          <p:cNvPr id="19464" name="Group 8">
            <a:extLst>
              <a:ext uri="{FF2B5EF4-FFF2-40B4-BE49-F238E27FC236}">
                <a16:creationId xmlns:a16="http://schemas.microsoft.com/office/drawing/2014/main" xmlns="" id="{FCB4DF21-48D6-45E4-8292-98022B76EDFC}"/>
              </a:ext>
            </a:extLst>
          </p:cNvPr>
          <p:cNvGrpSpPr>
            <a:grpSpLocks/>
          </p:cNvGrpSpPr>
          <p:nvPr/>
        </p:nvGrpSpPr>
        <p:grpSpPr bwMode="auto">
          <a:xfrm>
            <a:off x="5724525" y="4148138"/>
            <a:ext cx="1563688" cy="1857375"/>
            <a:chOff x="-9" y="0"/>
            <a:chExt cx="985" cy="1170"/>
          </a:xfrm>
        </p:grpSpPr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xmlns="" id="{4B896022-3819-47F9-86DA-060F68551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" y="36"/>
              <a:ext cx="985" cy="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向下平移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    个单位</a:t>
              </a:r>
            </a:p>
          </p:txBody>
        </p:sp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xmlns="" id="{E67D7C66-AF3C-4D4D-A10C-D1B0A3C0A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0"/>
              <a:ext cx="30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 </a:t>
              </a:r>
              <a:r>
                <a:rPr lang="en-US" altLang="zh-CN" b="1" i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b</a:t>
              </a:r>
            </a:p>
          </p:txBody>
        </p:sp>
      </p:grpSp>
      <p:sp>
        <p:nvSpPr>
          <p:cNvPr id="22" name="AutoShape 11">
            <a:extLst>
              <a:ext uri="{FF2B5EF4-FFF2-40B4-BE49-F238E27FC236}">
                <a16:creationId xmlns:a16="http://schemas.microsoft.com/office/drawing/2014/main" xmlns="" id="{25C83DE9-7AA0-492D-BA40-D40D69696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3138" y="3444875"/>
            <a:ext cx="1766887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xmlns="" id="{31408491-5E50-41F7-A58B-178412AF2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8675" y="2924175"/>
            <a:ext cx="22320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向右平移</a:t>
            </a:r>
          </a:p>
          <a:p>
            <a:pPr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 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a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个单位</a:t>
            </a:r>
          </a:p>
        </p:txBody>
      </p:sp>
      <p:sp>
        <p:nvSpPr>
          <p:cNvPr id="24" name="AutoShape 13">
            <a:extLst>
              <a:ext uri="{FF2B5EF4-FFF2-40B4-BE49-F238E27FC236}">
                <a16:creationId xmlns:a16="http://schemas.microsoft.com/office/drawing/2014/main" xmlns="" id="{ECDEE4F6-AB4F-4AFD-B084-875D59E0CE7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867150" y="3444875"/>
            <a:ext cx="1766888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25" name="Rectangle 14">
            <a:extLst>
              <a:ext uri="{FF2B5EF4-FFF2-40B4-BE49-F238E27FC236}">
                <a16:creationId xmlns:a16="http://schemas.microsoft.com/office/drawing/2014/main" xmlns="" id="{4E2ACBB1-3AD1-4552-B919-50849DF0E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50" y="2922588"/>
            <a:ext cx="18716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向左平移</a:t>
            </a:r>
          </a:p>
          <a:p>
            <a:pPr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 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a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个单位</a:t>
            </a:r>
          </a:p>
        </p:txBody>
      </p:sp>
      <p:sp>
        <p:nvSpPr>
          <p:cNvPr id="26" name="Text Box 15">
            <a:extLst>
              <a:ext uri="{FF2B5EF4-FFF2-40B4-BE49-F238E27FC236}">
                <a16:creationId xmlns:a16="http://schemas.microsoft.com/office/drawing/2014/main" xmlns="" id="{580B9FC0-D669-4B62-B543-B24ABFE65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8200" y="340995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P(</a:t>
            </a: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x,y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27" name="Text Box 16">
            <a:extLst>
              <a:ext uri="{FF2B5EF4-FFF2-40B4-BE49-F238E27FC236}">
                <a16:creationId xmlns:a16="http://schemas.microsoft.com/office/drawing/2014/main" xmlns="" id="{800D7F37-59C4-4735-914D-B96FD982C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3459163"/>
            <a:ext cx="1471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>
                <a:solidFill>
                  <a:schemeClr val="tx1">
                    <a:lumMod val="95000"/>
                    <a:lumOff val="5000"/>
                  </a:schemeClr>
                </a:solidFill>
              </a:rPr>
              <a:t>P(x-a</a:t>
            </a: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rPr>
              <a:t>，</a:t>
            </a:r>
            <a:r>
              <a:rPr lang="en-US" altLang="zh-CN" sz="2400">
                <a:solidFill>
                  <a:schemeClr val="tx1">
                    <a:lumMod val="95000"/>
                    <a:lumOff val="5000"/>
                  </a:schemeClr>
                </a:solidFill>
              </a:rPr>
              <a:t>y)</a:t>
            </a:r>
          </a:p>
        </p:txBody>
      </p:sp>
      <p:sp>
        <p:nvSpPr>
          <p:cNvPr id="28" name="Text Box 17">
            <a:extLst>
              <a:ext uri="{FF2B5EF4-FFF2-40B4-BE49-F238E27FC236}">
                <a16:creationId xmlns:a16="http://schemas.microsoft.com/office/drawing/2014/main" xmlns="" id="{D00CA743-1376-4270-98C7-555E0F5BB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1950" y="3409950"/>
            <a:ext cx="1327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P(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x+a,y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29" name="Text Box 18">
            <a:extLst>
              <a:ext uri="{FF2B5EF4-FFF2-40B4-BE49-F238E27FC236}">
                <a16:creationId xmlns:a16="http://schemas.microsoft.com/office/drawing/2014/main" xmlns="" id="{16295E3C-94DC-4872-AC00-539245426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9300" y="908050"/>
            <a:ext cx="1327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P(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x,y+b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30" name="Text Box 19">
            <a:extLst>
              <a:ext uri="{FF2B5EF4-FFF2-40B4-BE49-F238E27FC236}">
                <a16:creationId xmlns:a16="http://schemas.microsoft.com/office/drawing/2014/main" xmlns="" id="{940100C7-B1C0-45BC-9435-1CA108FD0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7238" y="6034088"/>
            <a:ext cx="145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（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x,y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-b)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ED787A22-2416-4C85-87EE-8C88C498EB4C}"/>
              </a:ext>
            </a:extLst>
          </p:cNvPr>
          <p:cNvSpPr/>
          <p:nvPr/>
        </p:nvSpPr>
        <p:spPr>
          <a:xfrm>
            <a:off x="3236913" y="2355850"/>
            <a:ext cx="5719762" cy="120967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593CD28-4EBF-4FC2-90F5-D256BDEDF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075" y="2430463"/>
            <a:ext cx="4392613" cy="1098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谢谢观看！</a:t>
            </a:r>
          </a:p>
        </p:txBody>
      </p:sp>
      <p:sp>
        <p:nvSpPr>
          <p:cNvPr id="4" name="任意多边形 4">
            <a:extLst>
              <a:ext uri="{FF2B5EF4-FFF2-40B4-BE49-F238E27FC236}">
                <a16:creationId xmlns:a16="http://schemas.microsoft.com/office/drawing/2014/main" xmlns="" id="{91B235C2-54F9-4C62-9DAA-CD317CEA6CD1}"/>
              </a:ext>
            </a:extLst>
          </p:cNvPr>
          <p:cNvSpPr/>
          <p:nvPr/>
        </p:nvSpPr>
        <p:spPr>
          <a:xfrm rot="20111513">
            <a:off x="2789238" y="2054225"/>
            <a:ext cx="403225" cy="674688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任意多边形 5">
            <a:extLst>
              <a:ext uri="{FF2B5EF4-FFF2-40B4-BE49-F238E27FC236}">
                <a16:creationId xmlns:a16="http://schemas.microsoft.com/office/drawing/2014/main" xmlns="" id="{D4A32F74-0E40-4FE7-9420-0A8952B33800}"/>
              </a:ext>
            </a:extLst>
          </p:cNvPr>
          <p:cNvSpPr/>
          <p:nvPr/>
        </p:nvSpPr>
        <p:spPr>
          <a:xfrm>
            <a:off x="2589213" y="2809875"/>
            <a:ext cx="358775" cy="327025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" name="任意多边形 6">
            <a:extLst>
              <a:ext uri="{FF2B5EF4-FFF2-40B4-BE49-F238E27FC236}">
                <a16:creationId xmlns:a16="http://schemas.microsoft.com/office/drawing/2014/main" xmlns="" id="{5A391940-3AF9-4314-9631-D53E1B1D6F1F}"/>
              </a:ext>
            </a:extLst>
          </p:cNvPr>
          <p:cNvSpPr/>
          <p:nvPr/>
        </p:nvSpPr>
        <p:spPr>
          <a:xfrm>
            <a:off x="8978900" y="3027363"/>
            <a:ext cx="258763" cy="269875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7">
            <a:extLst>
              <a:ext uri="{FF2B5EF4-FFF2-40B4-BE49-F238E27FC236}">
                <a16:creationId xmlns:a16="http://schemas.microsoft.com/office/drawing/2014/main" xmlns="" id="{06A96ADD-9C57-4193-A351-8CBB707D0FDB}"/>
              </a:ext>
            </a:extLst>
          </p:cNvPr>
          <p:cNvSpPr/>
          <p:nvPr/>
        </p:nvSpPr>
        <p:spPr>
          <a:xfrm>
            <a:off x="9336088" y="2432050"/>
            <a:ext cx="381000" cy="2714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7">
            <a:extLst>
              <a:ext uri="{FF2B5EF4-FFF2-40B4-BE49-F238E27FC236}">
                <a16:creationId xmlns:a16="http://schemas.microsoft.com/office/drawing/2014/main" xmlns="" id="{8FA9638B-E4A4-4AFE-89DF-3B90228CD48A}"/>
              </a:ext>
            </a:extLst>
          </p:cNvPr>
          <p:cNvSpPr/>
          <p:nvPr/>
        </p:nvSpPr>
        <p:spPr>
          <a:xfrm rot="13248669">
            <a:off x="2928938" y="3641725"/>
            <a:ext cx="180975" cy="30956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8">
            <a:extLst>
              <a:ext uri="{FF2B5EF4-FFF2-40B4-BE49-F238E27FC236}">
                <a16:creationId xmlns:a16="http://schemas.microsoft.com/office/drawing/2014/main" xmlns="" id="{C05DFBC2-6A06-4BD6-A11E-115906B10B42}"/>
              </a:ext>
            </a:extLst>
          </p:cNvPr>
          <p:cNvSpPr/>
          <p:nvPr/>
        </p:nvSpPr>
        <p:spPr>
          <a:xfrm rot="17258953">
            <a:off x="8686800" y="1843088"/>
            <a:ext cx="396875" cy="428625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4">
            <a:extLst>
              <a:ext uri="{FF2B5EF4-FFF2-40B4-BE49-F238E27FC236}">
                <a16:creationId xmlns:a16="http://schemas.microsoft.com/office/drawing/2014/main" xmlns="" id="{5C612B2A-1D1F-43B7-98B6-56C396FDFCD6}"/>
              </a:ext>
            </a:extLst>
          </p:cNvPr>
          <p:cNvSpPr/>
          <p:nvPr/>
        </p:nvSpPr>
        <p:spPr>
          <a:xfrm rot="20111513">
            <a:off x="9009063" y="3497263"/>
            <a:ext cx="417512" cy="406400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C70A5B5-FA8C-410B-BD53-A3AACBDFD06A}"/>
              </a:ext>
            </a:extLst>
          </p:cNvPr>
          <p:cNvSpPr/>
          <p:nvPr/>
        </p:nvSpPr>
        <p:spPr>
          <a:xfrm>
            <a:off x="4358322" y="0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7171" name="Picture 2">
            <a:extLst>
              <a:ext uri="{FF2B5EF4-FFF2-40B4-BE49-F238E27FC236}">
                <a16:creationId xmlns:a16="http://schemas.microsoft.com/office/drawing/2014/main" xmlns="" id="{ED4A8782-7F99-480D-B1D2-0B9B1A635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647825"/>
            <a:ext cx="7254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EA1FF0-CC9D-41D9-8FE2-D039B4A35CFA}"/>
              </a:ext>
            </a:extLst>
          </p:cNvPr>
          <p:cNvSpPr txBox="1"/>
          <p:nvPr/>
        </p:nvSpPr>
        <p:spPr>
          <a:xfrm>
            <a:off x="1127125" y="1557338"/>
            <a:ext cx="10398125" cy="811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理解并掌握平面直角坐标系内点的坐标平移规律？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xmlns="" id="{D5E56ADD-989D-47EF-8E97-802386E52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2698750"/>
            <a:ext cx="7239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00B39018-7543-4D74-AFD2-23CDD392F554}"/>
              </a:ext>
            </a:extLst>
          </p:cNvPr>
          <p:cNvSpPr txBox="1"/>
          <p:nvPr/>
        </p:nvSpPr>
        <p:spPr>
          <a:xfrm>
            <a:off x="1150938" y="2582863"/>
            <a:ext cx="11277600" cy="812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利用平面直角坐标系内点的坐标平移规律解决问题？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700835D3-FD28-4183-9308-F27F09573593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5791200" y="3933825"/>
            <a:ext cx="6400800" cy="2159000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endParaRPr lang="zh-CN" altLang="zh-CN"/>
          </a:p>
          <a:p>
            <a:pPr marL="0" indent="0" algn="ctr" eaLnBrk="1" hangingPunct="1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xmlns="" id="{3021683F-5E2F-4EA3-97AF-5FF940B37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119188"/>
            <a:ext cx="464026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latin typeface="+mj-ea"/>
                <a:ea typeface="+mj-ea"/>
              </a:rPr>
              <a:t>影响平移的因素：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xmlns="" id="{1AB28BE8-1D3A-414A-BA3E-3EA8C4619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3" y="2722563"/>
            <a:ext cx="319246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latin typeface="+mj-ea"/>
                <a:ea typeface="+mj-ea"/>
              </a:rPr>
              <a:t> 平移的性质</a:t>
            </a:r>
            <a:r>
              <a:rPr lang="en-US" altLang="zh-CN" sz="3600" b="1" dirty="0">
                <a:latin typeface="+mj-ea"/>
                <a:ea typeface="+mj-ea"/>
              </a:rPr>
              <a:t>:</a:t>
            </a:r>
            <a:r>
              <a:rPr lang="zh-CN" altLang="en-US" sz="2800" b="1" dirty="0">
                <a:latin typeface="+mj-ea"/>
                <a:ea typeface="+mj-ea"/>
              </a:rPr>
              <a:t>    </a:t>
            </a:r>
          </a:p>
        </p:txBody>
      </p:sp>
      <p:sp>
        <p:nvSpPr>
          <p:cNvPr id="9224" name="Text Box 8">
            <a:extLst>
              <a:ext uri="{FF2B5EF4-FFF2-40B4-BE49-F238E27FC236}">
                <a16:creationId xmlns:a16="http://schemas.microsoft.com/office/drawing/2014/main" xmlns="" id="{9E70568C-E5AE-4930-AE2C-8AA738026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663" y="1855788"/>
            <a:ext cx="57245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latin typeface="+mj-ea"/>
                <a:ea typeface="+mj-ea"/>
              </a:rPr>
              <a:t>平移的</a:t>
            </a:r>
            <a:r>
              <a:rPr lang="zh-CN" altLang="en-US" sz="3600" dirty="0">
                <a:solidFill>
                  <a:srgbClr val="C80409"/>
                </a:solidFill>
                <a:latin typeface="+mj-ea"/>
                <a:ea typeface="+mj-ea"/>
              </a:rPr>
              <a:t>方向</a:t>
            </a:r>
            <a:r>
              <a:rPr lang="zh-CN" altLang="en-US" sz="3600" dirty="0">
                <a:latin typeface="+mj-ea"/>
                <a:ea typeface="+mj-ea"/>
              </a:rPr>
              <a:t>和平移的</a:t>
            </a:r>
            <a:r>
              <a:rPr lang="zh-CN" altLang="en-US" sz="3600" dirty="0">
                <a:solidFill>
                  <a:srgbClr val="C80409"/>
                </a:solidFill>
                <a:latin typeface="+mj-ea"/>
                <a:ea typeface="+mj-ea"/>
              </a:rPr>
              <a:t>距离</a:t>
            </a:r>
            <a:r>
              <a:rPr lang="zh-CN" altLang="en-US" sz="3600" dirty="0">
                <a:latin typeface="+mj-ea"/>
                <a:ea typeface="+mj-ea"/>
              </a:rPr>
              <a:t>。</a:t>
            </a:r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xmlns="" id="{47B4CB51-7E4E-4B8E-9590-2901E9FEC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3495675"/>
            <a:ext cx="11252200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latin typeface="+mj-ea"/>
                <a:ea typeface="+mj-ea"/>
              </a:rPr>
              <a:t>   平移前后，两个图形的对应点的连线</a:t>
            </a:r>
            <a:r>
              <a:rPr lang="zh-CN" altLang="en-US" sz="3600" dirty="0">
                <a:solidFill>
                  <a:srgbClr val="C80409"/>
                </a:solidFill>
                <a:latin typeface="+mj-ea"/>
                <a:ea typeface="+mj-ea"/>
              </a:rPr>
              <a:t>平行</a:t>
            </a:r>
            <a:r>
              <a:rPr lang="zh-CN" altLang="en-US" sz="3600" dirty="0">
                <a:latin typeface="+mj-ea"/>
                <a:ea typeface="+mj-ea"/>
              </a:rPr>
              <a:t>（或在同一条直线上）且</a:t>
            </a:r>
            <a:r>
              <a:rPr lang="zh-CN" altLang="en-US" sz="3600" dirty="0">
                <a:solidFill>
                  <a:srgbClr val="C80409"/>
                </a:solidFill>
                <a:latin typeface="+mj-ea"/>
                <a:ea typeface="+mj-ea"/>
              </a:rPr>
              <a:t>相等</a:t>
            </a:r>
            <a:r>
              <a:rPr lang="zh-CN" altLang="en-US" sz="3600" dirty="0">
                <a:latin typeface="+mj-ea"/>
                <a:ea typeface="+mj-ea"/>
              </a:rPr>
              <a:t>。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3600" dirty="0">
              <a:latin typeface="+mj-ea"/>
              <a:ea typeface="+mj-ea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latin typeface="+mj-ea"/>
                <a:ea typeface="+mj-ea"/>
              </a:rPr>
              <a:t> </a:t>
            </a:r>
          </a:p>
        </p:txBody>
      </p:sp>
      <p:sp>
        <p:nvSpPr>
          <p:cNvPr id="9226" name="Text Box 10">
            <a:extLst>
              <a:ext uri="{FF2B5EF4-FFF2-40B4-BE49-F238E27FC236}">
                <a16:creationId xmlns:a16="http://schemas.microsoft.com/office/drawing/2014/main" xmlns="" id="{E18FF73F-0250-44BB-8E0E-1DD9C454D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4868863"/>
            <a:ext cx="88122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j-ea"/>
                <a:ea typeface="+mj-ea"/>
              </a:rPr>
              <a:t>  </a:t>
            </a:r>
            <a:r>
              <a:rPr lang="zh-CN" altLang="en-US" sz="3600" dirty="0">
                <a:latin typeface="+mj-ea"/>
                <a:ea typeface="+mj-ea"/>
              </a:rPr>
              <a:t>平移不改变图形的</a:t>
            </a:r>
            <a:r>
              <a:rPr lang="zh-CN" altLang="en-US" sz="3600" dirty="0">
                <a:solidFill>
                  <a:srgbClr val="FF0000"/>
                </a:solidFill>
                <a:latin typeface="+mj-ea"/>
                <a:ea typeface="+mj-ea"/>
              </a:rPr>
              <a:t>形状</a:t>
            </a:r>
            <a:r>
              <a:rPr lang="zh-CN" altLang="en-US" sz="3600" dirty="0">
                <a:latin typeface="+mj-ea"/>
                <a:ea typeface="+mj-ea"/>
              </a:rPr>
              <a:t>和</a:t>
            </a:r>
            <a:r>
              <a:rPr lang="zh-CN" altLang="en-US" sz="3600" dirty="0">
                <a:solidFill>
                  <a:srgbClr val="FF0000"/>
                </a:solidFill>
                <a:latin typeface="+mj-ea"/>
                <a:ea typeface="+mj-ea"/>
              </a:rPr>
              <a:t>大小</a:t>
            </a:r>
            <a:r>
              <a:rPr lang="zh-CN" altLang="en-US" sz="3600" dirty="0">
                <a:latin typeface="+mj-ea"/>
                <a:ea typeface="+mj-ea"/>
              </a:rPr>
              <a:t>。</a:t>
            </a:r>
          </a:p>
        </p:txBody>
      </p:sp>
      <p:sp>
        <p:nvSpPr>
          <p:cNvPr id="8200" name="Text Box 11">
            <a:extLst>
              <a:ext uri="{FF2B5EF4-FFF2-40B4-BE49-F238E27FC236}">
                <a16:creationId xmlns:a16="http://schemas.microsoft.com/office/drawing/2014/main" xmlns="" id="{51A98207-7FE5-44B4-B15A-C8D659259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6813" y="44291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1" name="Text Box 12">
            <a:extLst>
              <a:ext uri="{FF2B5EF4-FFF2-40B4-BE49-F238E27FC236}">
                <a16:creationId xmlns:a16="http://schemas.microsoft.com/office/drawing/2014/main" xmlns="" id="{1F7B81D4-D09E-4AD1-940F-7BE1CDEE0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0775" y="3714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Text Box 14">
            <a:extLst>
              <a:ext uri="{FF2B5EF4-FFF2-40B4-BE49-F238E27FC236}">
                <a16:creationId xmlns:a16="http://schemas.microsoft.com/office/drawing/2014/main" xmlns="" id="{6783D7F2-B1CD-4249-9547-1613A745C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013" y="28194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C3A914C-91B0-4CFA-AE37-1DF4783BF65F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/>
      <p:bldP spid="92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5">
            <a:extLst>
              <a:ext uri="{FF2B5EF4-FFF2-40B4-BE49-F238E27FC236}">
                <a16:creationId xmlns:a16="http://schemas.microsoft.com/office/drawing/2014/main" xmlns="" id="{1FA3529E-D581-4865-9000-B4CAFFD66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4438" y="3071813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0269" name="TextBox 29">
            <a:extLst>
              <a:ext uri="{FF2B5EF4-FFF2-40B4-BE49-F238E27FC236}">
                <a16:creationId xmlns:a16="http://schemas.microsoft.com/office/drawing/2014/main" xmlns="" id="{539DE458-2F1E-4F50-BAAC-007C7D3DE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2786063"/>
            <a:ext cx="11999912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j-ea"/>
                <a:ea typeface="+mj-ea"/>
              </a:rPr>
              <a:t>如图，数轴上点</a:t>
            </a:r>
            <a:r>
              <a:rPr lang="en-US" altLang="zh-CN" sz="2800" dirty="0">
                <a:latin typeface="+mj-ea"/>
                <a:ea typeface="+mj-ea"/>
              </a:rPr>
              <a:t>A</a:t>
            </a:r>
            <a:r>
              <a:rPr lang="zh-CN" altLang="en-US" sz="2800" dirty="0">
                <a:latin typeface="+mj-ea"/>
                <a:ea typeface="+mj-ea"/>
              </a:rPr>
              <a:t>表示的数是</a:t>
            </a:r>
            <a:r>
              <a:rPr lang="en-US" altLang="zh-CN" sz="2800" dirty="0">
                <a:latin typeface="+mj-ea"/>
                <a:ea typeface="+mj-ea"/>
              </a:rPr>
              <a:t>_____,</a:t>
            </a:r>
            <a:r>
              <a:rPr lang="zh-CN" altLang="en-US" sz="2800" dirty="0">
                <a:latin typeface="+mj-ea"/>
                <a:ea typeface="+mj-ea"/>
              </a:rPr>
              <a:t>点</a:t>
            </a:r>
            <a:r>
              <a:rPr lang="en-US" altLang="zh-CN" sz="2800" dirty="0">
                <a:latin typeface="+mj-ea"/>
                <a:ea typeface="+mj-ea"/>
              </a:rPr>
              <a:t>A</a:t>
            </a:r>
            <a:r>
              <a:rPr lang="zh-CN" altLang="en-US" sz="2800" dirty="0">
                <a:latin typeface="+mj-ea"/>
                <a:ea typeface="+mj-ea"/>
              </a:rPr>
              <a:t>向右平移</a:t>
            </a:r>
            <a:r>
              <a:rPr lang="en-US" altLang="zh-CN" sz="2800" dirty="0">
                <a:latin typeface="+mj-ea"/>
                <a:ea typeface="+mj-ea"/>
              </a:rPr>
              <a:t>4</a:t>
            </a:r>
            <a:r>
              <a:rPr lang="zh-CN" altLang="en-US" sz="2800" dirty="0">
                <a:latin typeface="+mj-ea"/>
                <a:ea typeface="+mj-ea"/>
              </a:rPr>
              <a:t>个单位后表示的数是</a:t>
            </a:r>
            <a:r>
              <a:rPr lang="en-US" altLang="zh-CN" sz="2800" dirty="0">
                <a:latin typeface="+mj-ea"/>
                <a:ea typeface="+mj-ea"/>
              </a:rPr>
              <a:t>_____,</a:t>
            </a:r>
            <a:r>
              <a:rPr lang="zh-CN" altLang="en-US" sz="2800" dirty="0">
                <a:latin typeface="+mj-ea"/>
                <a:ea typeface="+mj-ea"/>
              </a:rPr>
              <a:t>再向左平移</a:t>
            </a:r>
            <a:r>
              <a:rPr lang="en-US" altLang="zh-CN" sz="2800" dirty="0">
                <a:latin typeface="+mj-ea"/>
                <a:ea typeface="+mj-ea"/>
              </a:rPr>
              <a:t>2</a:t>
            </a:r>
            <a:r>
              <a:rPr lang="zh-CN" altLang="en-US" sz="2800" dirty="0">
                <a:latin typeface="+mj-ea"/>
                <a:ea typeface="+mj-ea"/>
              </a:rPr>
              <a:t>个单位后表示的数是</a:t>
            </a:r>
            <a:r>
              <a:rPr lang="en-US" altLang="zh-CN" sz="2800" dirty="0">
                <a:latin typeface="+mj-ea"/>
                <a:ea typeface="+mj-ea"/>
              </a:rPr>
              <a:t>______</a:t>
            </a:r>
            <a:r>
              <a:rPr lang="zh-CN" altLang="en-US" sz="2800" dirty="0">
                <a:latin typeface="+mj-ea"/>
                <a:ea typeface="+mj-ea"/>
              </a:rPr>
              <a:t>。</a:t>
            </a:r>
            <a:endParaRPr lang="en-US" altLang="zh-CN" sz="2000" dirty="0"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600" b="1" dirty="0">
                <a:latin typeface="+mj-ea"/>
                <a:ea typeface="+mj-ea"/>
              </a:rPr>
              <a:t>从数轴上的平移你发现了什么</a:t>
            </a:r>
            <a:r>
              <a:rPr lang="en-US" altLang="zh-CN" sz="3600" b="1" dirty="0">
                <a:latin typeface="+mj-ea"/>
                <a:ea typeface="+mj-ea"/>
              </a:rPr>
              <a:t>?</a:t>
            </a:r>
            <a:endParaRPr lang="zh-CN" altLang="en-US" sz="3600" b="1" dirty="0">
              <a:latin typeface="+mj-ea"/>
              <a:ea typeface="+mj-ea"/>
            </a:endParaRPr>
          </a:p>
        </p:txBody>
      </p:sp>
      <p:grpSp>
        <p:nvGrpSpPr>
          <p:cNvPr id="9220" name="组合 14">
            <a:extLst>
              <a:ext uri="{FF2B5EF4-FFF2-40B4-BE49-F238E27FC236}">
                <a16:creationId xmlns:a16="http://schemas.microsoft.com/office/drawing/2014/main" xmlns="" id="{2F390B96-DB60-4913-AB37-FF638F0A546D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1381125"/>
            <a:ext cx="7170737" cy="1011238"/>
            <a:chOff x="2351584" y="1381107"/>
            <a:chExt cx="7169993" cy="1011876"/>
          </a:xfrm>
        </p:grpSpPr>
        <p:cxnSp>
          <p:nvCxnSpPr>
            <p:cNvPr id="9226" name="直接箭头连接符 6">
              <a:extLst>
                <a:ext uri="{FF2B5EF4-FFF2-40B4-BE49-F238E27FC236}">
                  <a16:creationId xmlns:a16="http://schemas.microsoft.com/office/drawing/2014/main" xmlns="" id="{9FCD6C2C-F94A-40AE-B445-12E2B658F0F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351584" y="1921049"/>
              <a:ext cx="7169993" cy="1026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7" name="直接连接符 8">
              <a:extLst>
                <a:ext uri="{FF2B5EF4-FFF2-40B4-BE49-F238E27FC236}">
                  <a16:creationId xmlns:a16="http://schemas.microsoft.com/office/drawing/2014/main" xmlns="" id="{FB0987B4-E86A-4DC1-B726-378E017C49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123032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直接连接符 9">
              <a:extLst>
                <a:ext uri="{FF2B5EF4-FFF2-40B4-BE49-F238E27FC236}">
                  <a16:creationId xmlns:a16="http://schemas.microsoft.com/office/drawing/2014/main" xmlns="" id="{82C141EB-7E90-4CB1-9048-597BC19A4C4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564043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9" name="直接连接符 10">
              <a:extLst>
                <a:ext uri="{FF2B5EF4-FFF2-40B4-BE49-F238E27FC236}">
                  <a16:creationId xmlns:a16="http://schemas.microsoft.com/office/drawing/2014/main" xmlns="" id="{137A3EE8-FDCC-4166-91B9-50C07CDCA0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006180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0" name="直接连接符 11">
              <a:extLst>
                <a:ext uri="{FF2B5EF4-FFF2-40B4-BE49-F238E27FC236}">
                  <a16:creationId xmlns:a16="http://schemas.microsoft.com/office/drawing/2014/main" xmlns="" id="{9EC0B0EA-1FBB-4FE4-BF74-FDFE1368825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439816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1" name="直接连接符 12">
              <a:extLst>
                <a:ext uri="{FF2B5EF4-FFF2-40B4-BE49-F238E27FC236}">
                  <a16:creationId xmlns:a16="http://schemas.microsoft.com/office/drawing/2014/main" xmlns="" id="{C1B168D8-9C0A-49E5-BABA-081DAB5B2A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871864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2" name="直接连接符 13">
              <a:extLst>
                <a:ext uri="{FF2B5EF4-FFF2-40B4-BE49-F238E27FC236}">
                  <a16:creationId xmlns:a16="http://schemas.microsoft.com/office/drawing/2014/main" xmlns="" id="{8B631FC0-5A0A-4E7E-94C1-F324CBD58B4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5292979" y="1786856"/>
              <a:ext cx="3176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3" name="直接连接符 14">
              <a:extLst>
                <a:ext uri="{FF2B5EF4-FFF2-40B4-BE49-F238E27FC236}">
                  <a16:creationId xmlns:a16="http://schemas.microsoft.com/office/drawing/2014/main" xmlns="" id="{A7BD0EEC-649A-4260-B79B-06AABDFB99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5721604" y="1786856"/>
              <a:ext cx="3176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4" name="直接连接符 15">
              <a:extLst>
                <a:ext uri="{FF2B5EF4-FFF2-40B4-BE49-F238E27FC236}">
                  <a16:creationId xmlns:a16="http://schemas.microsoft.com/office/drawing/2014/main" xmlns="" id="{ADDF1378-923C-47C2-9B80-729215D546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197149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5" name="直接连接符 16">
              <a:extLst>
                <a:ext uri="{FF2B5EF4-FFF2-40B4-BE49-F238E27FC236}">
                  <a16:creationId xmlns:a16="http://schemas.microsoft.com/office/drawing/2014/main" xmlns="" id="{3F955A48-BDA2-4CB1-8653-AFCC1BD7C7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672064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6" name="直接连接符 17">
              <a:extLst>
                <a:ext uri="{FF2B5EF4-FFF2-40B4-BE49-F238E27FC236}">
                  <a16:creationId xmlns:a16="http://schemas.microsoft.com/office/drawing/2014/main" xmlns="" id="{35E04C99-94BF-495F-8C20-1B2FCA8639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126535" y="1786856"/>
              <a:ext cx="3176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7" name="直接连接符 18">
              <a:extLst>
                <a:ext uri="{FF2B5EF4-FFF2-40B4-BE49-F238E27FC236}">
                  <a16:creationId xmlns:a16="http://schemas.microsoft.com/office/drawing/2014/main" xmlns="" id="{6490EACF-CC60-43C7-AC42-7987CFBBB3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626597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8" name="直接连接符 19">
              <a:extLst>
                <a:ext uri="{FF2B5EF4-FFF2-40B4-BE49-F238E27FC236}">
                  <a16:creationId xmlns:a16="http://schemas.microsoft.com/office/drawing/2014/main" xmlns="" id="{BA3EFC7A-BAAB-4019-8EC0-60B6788BB4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093322" y="1786856"/>
              <a:ext cx="1588" cy="142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39" name="TextBox 20">
              <a:extLst>
                <a:ext uri="{FF2B5EF4-FFF2-40B4-BE49-F238E27FC236}">
                  <a16:creationId xmlns:a16="http://schemas.microsoft.com/office/drawing/2014/main" xmlns="" id="{BF685AAC-5945-49FD-8125-D47E21C8BA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1738" y="1931318"/>
              <a:ext cx="285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1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0" name="TextBox 20">
              <a:extLst>
                <a:ext uri="{FF2B5EF4-FFF2-40B4-BE49-F238E27FC236}">
                  <a16:creationId xmlns:a16="http://schemas.microsoft.com/office/drawing/2014/main" xmlns="" id="{5406A774-66CF-448E-A466-6F8B683C52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4431" y="1931318"/>
              <a:ext cx="500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-2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1" name="TextBox 20">
              <a:extLst>
                <a:ext uri="{FF2B5EF4-FFF2-40B4-BE49-F238E27FC236}">
                  <a16:creationId xmlns:a16="http://schemas.microsoft.com/office/drawing/2014/main" xmlns="" id="{2245FD6A-76EF-4302-964A-3F9D360AB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3056" y="1931318"/>
              <a:ext cx="49371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-1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2" name="TextBox 20">
              <a:extLst>
                <a:ext uri="{FF2B5EF4-FFF2-40B4-BE49-F238E27FC236}">
                  <a16:creationId xmlns:a16="http://schemas.microsoft.com/office/drawing/2014/main" xmlns="" id="{42C9C8D4-EBEC-4CBB-9A37-C129969BE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8350" y="1931318"/>
              <a:ext cx="4286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0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3" name="TextBox 20">
              <a:extLst>
                <a:ext uri="{FF2B5EF4-FFF2-40B4-BE49-F238E27FC236}">
                  <a16:creationId xmlns:a16="http://schemas.microsoft.com/office/drawing/2014/main" xmlns="" id="{E1E25810-34FD-4B23-A89F-A0F7409F7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1801" y="1931318"/>
              <a:ext cx="285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2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4" name="TextBox 20">
              <a:extLst>
                <a:ext uri="{FF2B5EF4-FFF2-40B4-BE49-F238E27FC236}">
                  <a16:creationId xmlns:a16="http://schemas.microsoft.com/office/drawing/2014/main" xmlns="" id="{9D3DE280-9616-4C7B-94E8-6FF6986694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7357" y="1931318"/>
              <a:ext cx="285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3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5" name="TextBox 20">
              <a:extLst>
                <a:ext uri="{FF2B5EF4-FFF2-40B4-BE49-F238E27FC236}">
                  <a16:creationId xmlns:a16="http://schemas.microsoft.com/office/drawing/2014/main" xmlns="" id="{7539349A-FD96-4177-85F4-539C93C649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121" y="1922692"/>
              <a:ext cx="285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4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6" name="TextBox 20">
              <a:extLst>
                <a:ext uri="{FF2B5EF4-FFF2-40B4-BE49-F238E27FC236}">
                  <a16:creationId xmlns:a16="http://schemas.microsoft.com/office/drawing/2014/main" xmlns="" id="{D9472787-BA20-4F1F-B8E3-1869932D93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66258" y="1931318"/>
              <a:ext cx="285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5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7" name="TextBox 20">
              <a:extLst>
                <a:ext uri="{FF2B5EF4-FFF2-40B4-BE49-F238E27FC236}">
                  <a16:creationId xmlns:a16="http://schemas.microsoft.com/office/drawing/2014/main" xmlns="" id="{154A811F-5043-41FA-A5F9-FE30C5F878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2983" y="1931318"/>
              <a:ext cx="285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6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8" name="TextBox 20">
              <a:extLst>
                <a:ext uri="{FF2B5EF4-FFF2-40B4-BE49-F238E27FC236}">
                  <a16:creationId xmlns:a16="http://schemas.microsoft.com/office/drawing/2014/main" xmlns="" id="{3C33EA83-9BCD-4320-855D-92F6AFEAAC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4741" y="1931318"/>
              <a:ext cx="5715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-5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49" name="TextBox 20">
              <a:extLst>
                <a:ext uri="{FF2B5EF4-FFF2-40B4-BE49-F238E27FC236}">
                  <a16:creationId xmlns:a16="http://schemas.microsoft.com/office/drawing/2014/main" xmlns="" id="{1428A5B4-6BA0-4442-9BCE-77816684B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6114" y="1931318"/>
              <a:ext cx="4984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-4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50" name="TextBox 20">
              <a:extLst>
                <a:ext uri="{FF2B5EF4-FFF2-40B4-BE49-F238E27FC236}">
                  <a16:creationId xmlns:a16="http://schemas.microsoft.com/office/drawing/2014/main" xmlns="" id="{6FAE3938-D8F1-4579-8FBD-A5B936FE6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0247" y="1931318"/>
              <a:ext cx="49688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ea typeface="宋体" panose="02010600030101010101" pitchFamily="2" charset="-122"/>
                </a:rPr>
                <a:t>-3</a:t>
              </a:r>
              <a:endParaRPr lang="zh-CN" altLang="en-US" sz="2400">
                <a:ea typeface="宋体" panose="02010600030101010101" pitchFamily="2" charset="-122"/>
              </a:endParaRPr>
            </a:p>
          </p:txBody>
        </p:sp>
        <p:sp>
          <p:nvSpPr>
            <p:cNvPr id="9251" name="椭圆 27">
              <a:extLst>
                <a:ext uri="{FF2B5EF4-FFF2-40B4-BE49-F238E27FC236}">
                  <a16:creationId xmlns:a16="http://schemas.microsoft.com/office/drawing/2014/main" xmlns="" id="{2679439F-2C3C-406F-A8A2-7482C02C8C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408088" y="1879328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52" name="文本框 1">
              <a:extLst>
                <a:ext uri="{FF2B5EF4-FFF2-40B4-BE49-F238E27FC236}">
                  <a16:creationId xmlns:a16="http://schemas.microsoft.com/office/drawing/2014/main" xmlns="" id="{6102E0B0-93BA-4BA4-BC95-BA66241842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7018" y="1381107"/>
              <a:ext cx="4074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FF0000"/>
                  </a:solidFill>
                  <a:ea typeface="宋体" panose="02010600030101010101" pitchFamily="2" charset="-122"/>
                </a:rPr>
                <a:t>A</a:t>
              </a: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2EFDFE5-D4C4-433A-9BC9-7AF11B627FBD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46" name="TextBox 20">
            <a:extLst>
              <a:ext uri="{FF2B5EF4-FFF2-40B4-BE49-F238E27FC236}">
                <a16:creationId xmlns:a16="http://schemas.microsoft.com/office/drawing/2014/main" xmlns="" id="{8759EA75-0249-43C6-A700-B91BC6935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950" y="2852738"/>
            <a:ext cx="703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-2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7" name="TextBox 20">
            <a:extLst>
              <a:ext uri="{FF2B5EF4-FFF2-40B4-BE49-F238E27FC236}">
                <a16:creationId xmlns:a16="http://schemas.microsoft.com/office/drawing/2014/main" xmlns="" id="{14349A31-8131-4AF9-B803-595152FA1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6813" y="2859088"/>
            <a:ext cx="7032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8" name="TextBox 20">
            <a:extLst>
              <a:ext uri="{FF2B5EF4-FFF2-40B4-BE49-F238E27FC236}">
                <a16:creationId xmlns:a16="http://schemas.microsoft.com/office/drawing/2014/main" xmlns="" id="{DBC75585-EDAF-48DB-9060-1ECDC3CB1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5638" y="3554413"/>
            <a:ext cx="7032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0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429E26A-5DE1-4143-ACB4-A8112FBA3C21}"/>
              </a:ext>
            </a:extLst>
          </p:cNvPr>
          <p:cNvSpPr/>
          <p:nvPr/>
        </p:nvSpPr>
        <p:spPr>
          <a:xfrm>
            <a:off x="3336925" y="5080000"/>
            <a:ext cx="5722938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左“</a:t>
            </a:r>
            <a:r>
              <a:rPr lang="en-US" altLang="zh-CN" sz="6000" b="1" dirty="0">
                <a:solidFill>
                  <a:srgbClr val="FF0000"/>
                </a:solidFill>
                <a:latin typeface="+mj-ea"/>
                <a:ea typeface="+mj-ea"/>
              </a:rPr>
              <a:t>+</a:t>
            </a:r>
            <a:r>
              <a:rPr lang="zh-CN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”右“</a:t>
            </a:r>
            <a:r>
              <a:rPr lang="en-US" altLang="zh-CN" sz="6000" b="1" dirty="0">
                <a:solidFill>
                  <a:srgbClr val="FF0000"/>
                </a:solidFill>
                <a:latin typeface="+mj-ea"/>
                <a:ea typeface="+mj-ea"/>
              </a:rPr>
              <a:t>-”</a:t>
            </a:r>
            <a:endParaRPr lang="zh-CN" altLang="en-US" sz="6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52">
            <a:extLst>
              <a:ext uri="{FF2B5EF4-FFF2-40B4-BE49-F238E27FC236}">
                <a16:creationId xmlns:a16="http://schemas.microsoft.com/office/drawing/2014/main" xmlns="" id="{7F514AF3-F794-41ED-A809-F907FBD7A573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182688"/>
            <a:ext cx="4608513" cy="4392612"/>
            <a:chOff x="654" y="1507"/>
            <a:chExt cx="2089" cy="2089"/>
          </a:xfrm>
        </p:grpSpPr>
        <p:sp>
          <p:nvSpPr>
            <p:cNvPr id="10295" name="Line 53">
              <a:extLst>
                <a:ext uri="{FF2B5EF4-FFF2-40B4-BE49-F238E27FC236}">
                  <a16:creationId xmlns:a16="http://schemas.microsoft.com/office/drawing/2014/main" xmlns="" id="{AC9572A7-0DC2-4F8F-ADBF-031091240F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8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6" name="Line 54">
              <a:extLst>
                <a:ext uri="{FF2B5EF4-FFF2-40B4-BE49-F238E27FC236}">
                  <a16:creationId xmlns:a16="http://schemas.microsoft.com/office/drawing/2014/main" xmlns="" id="{153D13E8-E08C-4370-9A78-0C9573535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551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7" name="Line 55">
              <a:extLst>
                <a:ext uri="{FF2B5EF4-FFF2-40B4-BE49-F238E27FC236}">
                  <a16:creationId xmlns:a16="http://schemas.microsoft.com/office/drawing/2014/main" xmlns="" id="{FCB51091-3736-4654-ABE3-396A6FE0C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0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8" name="Line 56">
              <a:extLst>
                <a:ext uri="{FF2B5EF4-FFF2-40B4-BE49-F238E27FC236}">
                  <a16:creationId xmlns:a16="http://schemas.microsoft.com/office/drawing/2014/main" xmlns="" id="{921D3904-ADAE-40EF-9599-92069A471C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378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9" name="Line 57">
              <a:extLst>
                <a:ext uri="{FF2B5EF4-FFF2-40B4-BE49-F238E27FC236}">
                  <a16:creationId xmlns:a16="http://schemas.microsoft.com/office/drawing/2014/main" xmlns="" id="{A9ACF91E-EA70-4976-BE89-07B38B45DB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2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0" name="Line 58">
              <a:extLst>
                <a:ext uri="{FF2B5EF4-FFF2-40B4-BE49-F238E27FC236}">
                  <a16:creationId xmlns:a16="http://schemas.microsoft.com/office/drawing/2014/main" xmlns="" id="{F7651D20-C0AC-4863-854C-2638A40563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6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1" name="Line 59">
              <a:extLst>
                <a:ext uri="{FF2B5EF4-FFF2-40B4-BE49-F238E27FC236}">
                  <a16:creationId xmlns:a16="http://schemas.microsoft.com/office/drawing/2014/main" xmlns="" id="{6F1636A4-46E3-475D-B1FD-9CF510987A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5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2" name="Line 60">
              <a:extLst>
                <a:ext uri="{FF2B5EF4-FFF2-40B4-BE49-F238E27FC236}">
                  <a16:creationId xmlns:a16="http://schemas.microsoft.com/office/drawing/2014/main" xmlns="" id="{AE616BC5-92DF-447E-89C6-EB5DECD537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206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3" name="Line 61">
              <a:extLst>
                <a:ext uri="{FF2B5EF4-FFF2-40B4-BE49-F238E27FC236}">
                  <a16:creationId xmlns:a16="http://schemas.microsoft.com/office/drawing/2014/main" xmlns="" id="{214B4719-86F2-447F-8C48-D76AAD64C4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2723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4" name="Line 62">
              <a:extLst>
                <a:ext uri="{FF2B5EF4-FFF2-40B4-BE49-F238E27FC236}">
                  <a16:creationId xmlns:a16="http://schemas.microsoft.com/office/drawing/2014/main" xmlns="" id="{6637FDE2-E074-4291-8F38-BC3712B2EE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024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5" name="Line 63">
              <a:extLst>
                <a:ext uri="{FF2B5EF4-FFF2-40B4-BE49-F238E27FC236}">
                  <a16:creationId xmlns:a16="http://schemas.microsoft.com/office/drawing/2014/main" xmlns="" id="{3849AF29-6EA9-4095-B34A-D50D897074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7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6" name="Line 64">
              <a:extLst>
                <a:ext uri="{FF2B5EF4-FFF2-40B4-BE49-F238E27FC236}">
                  <a16:creationId xmlns:a16="http://schemas.microsoft.com/office/drawing/2014/main" xmlns="" id="{25F8B386-1533-402F-9ADD-85CA8D8C13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3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7" name="Line 65">
              <a:extLst>
                <a:ext uri="{FF2B5EF4-FFF2-40B4-BE49-F238E27FC236}">
                  <a16:creationId xmlns:a16="http://schemas.microsoft.com/office/drawing/2014/main" xmlns="" id="{F26FDFBB-ED3D-4BC8-9B17-663E1D1A90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71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8" name="Line 66">
              <a:extLst>
                <a:ext uri="{FF2B5EF4-FFF2-40B4-BE49-F238E27FC236}">
                  <a16:creationId xmlns:a16="http://schemas.microsoft.com/office/drawing/2014/main" xmlns="" id="{CA7A8E02-4ABE-4B09-97D3-82FE8A9087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1851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9" name="Line 67">
              <a:extLst>
                <a:ext uri="{FF2B5EF4-FFF2-40B4-BE49-F238E27FC236}">
                  <a16:creationId xmlns:a16="http://schemas.microsoft.com/office/drawing/2014/main" xmlns="" id="{357E8BD1-044A-461C-891D-E854235BB2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9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0" name="Line 68">
              <a:extLst>
                <a:ext uri="{FF2B5EF4-FFF2-40B4-BE49-F238E27FC236}">
                  <a16:creationId xmlns:a16="http://schemas.microsoft.com/office/drawing/2014/main" xmlns="" id="{220DD986-6756-4BD8-8CE0-D3236CEE38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2895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1" name="Line 69">
              <a:extLst>
                <a:ext uri="{FF2B5EF4-FFF2-40B4-BE49-F238E27FC236}">
                  <a16:creationId xmlns:a16="http://schemas.microsoft.com/office/drawing/2014/main" xmlns="" id="{BA536178-6C46-489F-B5B5-9872CC4E57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078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2" name="Line 70">
              <a:extLst>
                <a:ext uri="{FF2B5EF4-FFF2-40B4-BE49-F238E27FC236}">
                  <a16:creationId xmlns:a16="http://schemas.microsoft.com/office/drawing/2014/main" xmlns="" id="{9DAD6DC7-EF23-4065-99DF-99508D428C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9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3" name="Line 71">
              <a:extLst>
                <a:ext uri="{FF2B5EF4-FFF2-40B4-BE49-F238E27FC236}">
                  <a16:creationId xmlns:a16="http://schemas.microsoft.com/office/drawing/2014/main" xmlns="" id="{E730C31C-EB07-4EAD-A2DF-16E51ADE0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1679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4" name="Line 72">
              <a:extLst>
                <a:ext uri="{FF2B5EF4-FFF2-40B4-BE49-F238E27FC236}">
                  <a16:creationId xmlns:a16="http://schemas.microsoft.com/office/drawing/2014/main" xmlns="" id="{6028ADE8-178D-4DED-9632-614BC47C38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2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5" name="Line 73">
              <a:extLst>
                <a:ext uri="{FF2B5EF4-FFF2-40B4-BE49-F238E27FC236}">
                  <a16:creationId xmlns:a16="http://schemas.microsoft.com/office/drawing/2014/main" xmlns="" id="{3A05E568-1AEC-44CF-A30C-D5922E8905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250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6" name="Line 74">
              <a:extLst>
                <a:ext uri="{FF2B5EF4-FFF2-40B4-BE49-F238E27FC236}">
                  <a16:creationId xmlns:a16="http://schemas.microsoft.com/office/drawing/2014/main" xmlns="" id="{14A7FE80-DED6-47D9-B249-D448C398E4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6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7" name="Line 75">
              <a:extLst>
                <a:ext uri="{FF2B5EF4-FFF2-40B4-BE49-F238E27FC236}">
                  <a16:creationId xmlns:a16="http://schemas.microsoft.com/office/drawing/2014/main" xmlns="" id="{7EB72AC1-E1B5-48D7-8067-330AE503C0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1507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8" name="Line 76">
              <a:extLst>
                <a:ext uri="{FF2B5EF4-FFF2-40B4-BE49-F238E27FC236}">
                  <a16:creationId xmlns:a16="http://schemas.microsoft.com/office/drawing/2014/main" xmlns="" id="{EF6D9DA7-DBCA-4F4A-9F78-3C596062B1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422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9" name="Line 77">
              <a:extLst>
                <a:ext uri="{FF2B5EF4-FFF2-40B4-BE49-F238E27FC236}">
                  <a16:creationId xmlns:a16="http://schemas.microsoft.com/office/drawing/2014/main" xmlns="" id="{F96E61AC-08D7-469A-9673-A254E75D3E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0" name="Line 78">
              <a:extLst>
                <a:ext uri="{FF2B5EF4-FFF2-40B4-BE49-F238E27FC236}">
                  <a16:creationId xmlns:a16="http://schemas.microsoft.com/office/drawing/2014/main" xmlns="" id="{63133171-5714-4D16-84DE-D03743B460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595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3" name="Group 89">
            <a:extLst>
              <a:ext uri="{FF2B5EF4-FFF2-40B4-BE49-F238E27FC236}">
                <a16:creationId xmlns:a16="http://schemas.microsoft.com/office/drawing/2014/main" xmlns="" id="{FCCB3EDC-2B00-4502-A549-5F29E08BA8CF}"/>
              </a:ext>
            </a:extLst>
          </p:cNvPr>
          <p:cNvGrpSpPr>
            <a:grpSpLocks/>
          </p:cNvGrpSpPr>
          <p:nvPr/>
        </p:nvGrpSpPr>
        <p:grpSpPr bwMode="auto">
          <a:xfrm>
            <a:off x="2471738" y="4133850"/>
            <a:ext cx="508000" cy="458788"/>
            <a:chOff x="2735" y="1162"/>
            <a:chExt cx="320" cy="289"/>
          </a:xfrm>
        </p:grpSpPr>
        <p:sp>
          <p:nvSpPr>
            <p:cNvPr id="10293" name="Text Box 90">
              <a:extLst>
                <a:ext uri="{FF2B5EF4-FFF2-40B4-BE49-F238E27FC236}">
                  <a16:creationId xmlns:a16="http://schemas.microsoft.com/office/drawing/2014/main" xmlns="" id="{C3AA6CF5-02E0-49CC-B61C-FA2DCCDFD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" y="1162"/>
              <a:ext cx="31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0294" name="Oval 91">
              <a:extLst>
                <a:ext uri="{FF2B5EF4-FFF2-40B4-BE49-F238E27FC236}">
                  <a16:creationId xmlns:a16="http://schemas.microsoft.com/office/drawing/2014/main" xmlns="" id="{CA765B3F-7070-4BE0-B4C8-1F98B4309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5" y="1353"/>
              <a:ext cx="52" cy="5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244" name="Group 93">
            <a:extLst>
              <a:ext uri="{FF2B5EF4-FFF2-40B4-BE49-F238E27FC236}">
                <a16:creationId xmlns:a16="http://schemas.microsoft.com/office/drawing/2014/main" xmlns="" id="{60BE293F-262F-4451-AC0D-3D7F1AD81E1C}"/>
              </a:ext>
            </a:extLst>
          </p:cNvPr>
          <p:cNvGrpSpPr>
            <a:grpSpLocks/>
          </p:cNvGrpSpPr>
          <p:nvPr/>
        </p:nvGrpSpPr>
        <p:grpSpPr bwMode="auto">
          <a:xfrm>
            <a:off x="3206750" y="908050"/>
            <a:ext cx="503238" cy="4821238"/>
            <a:chOff x="1746" y="998"/>
            <a:chExt cx="317" cy="3037"/>
          </a:xfrm>
        </p:grpSpPr>
        <p:sp>
          <p:nvSpPr>
            <p:cNvPr id="10279" name="Line 94">
              <a:extLst>
                <a:ext uri="{FF2B5EF4-FFF2-40B4-BE49-F238E27FC236}">
                  <a16:creationId xmlns:a16="http://schemas.microsoft.com/office/drawing/2014/main" xmlns="" id="{3724020E-F8C8-4F6C-9FA8-12F4533463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91" y="1026"/>
              <a:ext cx="0" cy="299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80" name="Group 95">
              <a:extLst>
                <a:ext uri="{FF2B5EF4-FFF2-40B4-BE49-F238E27FC236}">
                  <a16:creationId xmlns:a16="http://schemas.microsoft.com/office/drawing/2014/main" xmlns="" id="{CC8447B4-E3A6-43A9-9245-3092B5F164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6" y="998"/>
              <a:ext cx="317" cy="3037"/>
              <a:chOff x="-704" y="1244"/>
              <a:chExt cx="317" cy="3037"/>
            </a:xfrm>
          </p:grpSpPr>
          <p:sp>
            <p:nvSpPr>
              <p:cNvPr id="10281" name="Text Box 96">
                <a:extLst>
                  <a:ext uri="{FF2B5EF4-FFF2-40B4-BE49-F238E27FC236}">
                    <a16:creationId xmlns:a16="http://schemas.microsoft.com/office/drawing/2014/main" xmlns="" id="{945D7C13-72D3-4F63-8105-DD3C178493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2396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0282" name="Text Box 97">
                <a:extLst>
                  <a:ext uri="{FF2B5EF4-FFF2-40B4-BE49-F238E27FC236}">
                    <a16:creationId xmlns:a16="http://schemas.microsoft.com/office/drawing/2014/main" xmlns="" id="{3CD78281-77B5-49E5-AE2D-98B338E821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95" y="1933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10283" name="Text Box 98">
                <a:extLst>
                  <a:ext uri="{FF2B5EF4-FFF2-40B4-BE49-F238E27FC236}">
                    <a16:creationId xmlns:a16="http://schemas.microsoft.com/office/drawing/2014/main" xmlns="" id="{F14158CC-E9C3-4E98-844F-2BCC641064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95" y="1470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10284" name="Text Box 99">
                <a:extLst>
                  <a:ext uri="{FF2B5EF4-FFF2-40B4-BE49-F238E27FC236}">
                    <a16:creationId xmlns:a16="http://schemas.microsoft.com/office/drawing/2014/main" xmlns="" id="{475FD336-524B-442B-95C1-9B5CF7FCF7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95" y="2169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0285" name="Text Box 100">
                <a:extLst>
                  <a:ext uri="{FF2B5EF4-FFF2-40B4-BE49-F238E27FC236}">
                    <a16:creationId xmlns:a16="http://schemas.microsoft.com/office/drawing/2014/main" xmlns="" id="{7B3CB977-5B02-4216-854F-9956F9837D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86" y="1724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0286" name="Text Box 101">
                <a:extLst>
                  <a:ext uri="{FF2B5EF4-FFF2-40B4-BE49-F238E27FC236}">
                    <a16:creationId xmlns:a16="http://schemas.microsoft.com/office/drawing/2014/main" xmlns="" id="{B9E5DA90-246A-4FE0-B9AF-40E403B8CA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1244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6</a:t>
                </a:r>
              </a:p>
            </p:txBody>
          </p:sp>
          <p:sp>
            <p:nvSpPr>
              <p:cNvPr id="10287" name="Text Box 102">
                <a:extLst>
                  <a:ext uri="{FF2B5EF4-FFF2-40B4-BE49-F238E27FC236}">
                    <a16:creationId xmlns:a16="http://schemas.microsoft.com/office/drawing/2014/main" xmlns="" id="{AEF463EF-9F81-4183-A4A7-7A3E3F9DED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2823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0288" name="Text Box 103">
                <a:extLst>
                  <a:ext uri="{FF2B5EF4-FFF2-40B4-BE49-F238E27FC236}">
                    <a16:creationId xmlns:a16="http://schemas.microsoft.com/office/drawing/2014/main" xmlns="" id="{CBF5E0E5-8AD0-4D18-A396-0341EEB285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058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0289" name="Text Box 104">
                <a:extLst>
                  <a:ext uri="{FF2B5EF4-FFF2-40B4-BE49-F238E27FC236}">
                    <a16:creationId xmlns:a16="http://schemas.microsoft.com/office/drawing/2014/main" xmlns="" id="{A18DA6B8-ACCD-4935-9D4D-1D454D0637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312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10290" name="Text Box 105">
                <a:extLst>
                  <a:ext uri="{FF2B5EF4-FFF2-40B4-BE49-F238E27FC236}">
                    <a16:creationId xmlns:a16="http://schemas.microsoft.com/office/drawing/2014/main" xmlns="" id="{DA121CCC-711D-4DCF-838E-A714FB25E5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539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0291" name="Text Box 106">
                <a:extLst>
                  <a:ext uri="{FF2B5EF4-FFF2-40B4-BE49-F238E27FC236}">
                    <a16:creationId xmlns:a16="http://schemas.microsoft.com/office/drawing/2014/main" xmlns="" id="{6813CF73-7075-4BD6-A1E8-96AAF81CDD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757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10292" name="Text Box 107">
                <a:extLst>
                  <a:ext uri="{FF2B5EF4-FFF2-40B4-BE49-F238E27FC236}">
                    <a16:creationId xmlns:a16="http://schemas.microsoft.com/office/drawing/2014/main" xmlns="" id="{AD0A8910-4698-471D-B0DE-6F7BBFA4FD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993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6</a:t>
                </a:r>
              </a:p>
            </p:txBody>
          </p:sp>
        </p:grpSp>
      </p:grpSp>
      <p:sp>
        <p:nvSpPr>
          <p:cNvPr id="10245" name="Text Box 108">
            <a:extLst>
              <a:ext uri="{FF2B5EF4-FFF2-40B4-BE49-F238E27FC236}">
                <a16:creationId xmlns:a16="http://schemas.microsoft.com/office/drawing/2014/main" xmlns="" id="{018554AD-9A5D-4455-B252-FF3D39B2E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325" y="3230563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</a:p>
        </p:txBody>
      </p:sp>
      <p:sp>
        <p:nvSpPr>
          <p:cNvPr id="10246" name="Line 115">
            <a:extLst>
              <a:ext uri="{FF2B5EF4-FFF2-40B4-BE49-F238E27FC236}">
                <a16:creationId xmlns:a16="http://schemas.microsoft.com/office/drawing/2014/main" xmlns="" id="{31FE34DA-EA08-4494-8681-62AD05CEB585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663" y="3357563"/>
            <a:ext cx="504031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47" name="Group 116">
            <a:extLst>
              <a:ext uri="{FF2B5EF4-FFF2-40B4-BE49-F238E27FC236}">
                <a16:creationId xmlns:a16="http://schemas.microsoft.com/office/drawing/2014/main" xmlns="" id="{2856E652-3B74-45EE-9C7D-6FCABC45D7EE}"/>
              </a:ext>
            </a:extLst>
          </p:cNvPr>
          <p:cNvGrpSpPr>
            <a:grpSpLocks/>
          </p:cNvGrpSpPr>
          <p:nvPr/>
        </p:nvGrpSpPr>
        <p:grpSpPr bwMode="auto">
          <a:xfrm>
            <a:off x="695325" y="3255963"/>
            <a:ext cx="5011738" cy="677862"/>
            <a:chOff x="158" y="2460"/>
            <a:chExt cx="3157" cy="427"/>
          </a:xfrm>
        </p:grpSpPr>
        <p:sp>
          <p:nvSpPr>
            <p:cNvPr id="10267" name="Text Box 117">
              <a:extLst>
                <a:ext uri="{FF2B5EF4-FFF2-40B4-BE49-F238E27FC236}">
                  <a16:creationId xmlns:a16="http://schemas.microsoft.com/office/drawing/2014/main" xmlns="" id="{F19DA201-033F-41E4-987E-746A1FDEF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0" y="2460"/>
              <a:ext cx="2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10268" name="Text Box 118">
              <a:extLst>
                <a:ext uri="{FF2B5EF4-FFF2-40B4-BE49-F238E27FC236}">
                  <a16:creationId xmlns:a16="http://schemas.microsoft.com/office/drawing/2014/main" xmlns="" id="{AE1CDE8C-6619-478F-8349-BB3EDCC36E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5" y="2460"/>
              <a:ext cx="2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10269" name="Text Box 119">
              <a:extLst>
                <a:ext uri="{FF2B5EF4-FFF2-40B4-BE49-F238E27FC236}">
                  <a16:creationId xmlns:a16="http://schemas.microsoft.com/office/drawing/2014/main" xmlns="" id="{1EEEE663-1811-4134-B43C-527714FB88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" y="2460"/>
              <a:ext cx="2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10270" name="Text Box 120">
              <a:extLst>
                <a:ext uri="{FF2B5EF4-FFF2-40B4-BE49-F238E27FC236}">
                  <a16:creationId xmlns:a16="http://schemas.microsoft.com/office/drawing/2014/main" xmlns="" id="{439CA9E3-DEE9-4FBE-9BC2-EDEE31617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1" y="246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0271" name="Text Box 121">
              <a:extLst>
                <a:ext uri="{FF2B5EF4-FFF2-40B4-BE49-F238E27FC236}">
                  <a16:creationId xmlns:a16="http://schemas.microsoft.com/office/drawing/2014/main" xmlns="" id="{1185FE42-CFCB-40B6-80B0-48491EAFE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0" y="2460"/>
              <a:ext cx="2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5</a:t>
              </a:r>
            </a:p>
          </p:txBody>
        </p:sp>
        <p:sp>
          <p:nvSpPr>
            <p:cNvPr id="10272" name="Text Box 122">
              <a:extLst>
                <a:ext uri="{FF2B5EF4-FFF2-40B4-BE49-F238E27FC236}">
                  <a16:creationId xmlns:a16="http://schemas.microsoft.com/office/drawing/2014/main" xmlns="" id="{7C9BF3FE-CE24-4AAD-B5B4-0F5497300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6" y="246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10273" name="Text Box 123">
              <a:extLst>
                <a:ext uri="{FF2B5EF4-FFF2-40B4-BE49-F238E27FC236}">
                  <a16:creationId xmlns:a16="http://schemas.microsoft.com/office/drawing/2014/main" xmlns="" id="{219911E6-53B1-4548-8B72-579F6E12F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" y="246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10274" name="Text Box 124">
              <a:extLst>
                <a:ext uri="{FF2B5EF4-FFF2-40B4-BE49-F238E27FC236}">
                  <a16:creationId xmlns:a16="http://schemas.microsoft.com/office/drawing/2014/main" xmlns="" id="{3957350C-ADC7-431F-8102-C789A256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" y="246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10275" name="Text Box 125">
              <a:extLst>
                <a:ext uri="{FF2B5EF4-FFF2-40B4-BE49-F238E27FC236}">
                  <a16:creationId xmlns:a16="http://schemas.microsoft.com/office/drawing/2014/main" xmlns="" id="{AE5DA973-D3FD-4DC1-8EB2-A1A3872188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246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6</a:t>
              </a:r>
            </a:p>
          </p:txBody>
        </p:sp>
        <p:sp>
          <p:nvSpPr>
            <p:cNvPr id="10276" name="Text Box 126">
              <a:extLst>
                <a:ext uri="{FF2B5EF4-FFF2-40B4-BE49-F238E27FC236}">
                  <a16:creationId xmlns:a16="http://schemas.microsoft.com/office/drawing/2014/main" xmlns="" id="{C8C61670-C4BE-4B6B-8EC1-84E81AD16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" y="2460"/>
              <a:ext cx="3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5</a:t>
              </a:r>
            </a:p>
          </p:txBody>
        </p:sp>
        <p:sp>
          <p:nvSpPr>
            <p:cNvPr id="10277" name="Text Box 127">
              <a:extLst>
                <a:ext uri="{FF2B5EF4-FFF2-40B4-BE49-F238E27FC236}">
                  <a16:creationId xmlns:a16="http://schemas.microsoft.com/office/drawing/2014/main" xmlns="" id="{B57D90B4-B023-4B1F-9101-10A2BAF0DB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5" y="2560"/>
              <a:ext cx="31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endParaRPr lang="zh-CN" altLang="zh-CN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0278" name="Rectangle 128">
              <a:extLst>
                <a:ext uri="{FF2B5EF4-FFF2-40B4-BE49-F238E27FC236}">
                  <a16:creationId xmlns:a16="http://schemas.microsoft.com/office/drawing/2014/main" xmlns="" id="{C73BD835-BD21-468E-8123-6D8D3293E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3" y="2462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6</a:t>
              </a:r>
            </a:p>
          </p:txBody>
        </p:sp>
      </p:grpSp>
      <p:sp>
        <p:nvSpPr>
          <p:cNvPr id="10248" name="Text Box 130">
            <a:extLst>
              <a:ext uri="{FF2B5EF4-FFF2-40B4-BE49-F238E27FC236}">
                <a16:creationId xmlns:a16="http://schemas.microsoft.com/office/drawing/2014/main" xmlns="" id="{326ABE30-9802-4205-BCA6-D71727EA6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9638" y="3243263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294019" name="Text Box 131">
            <a:extLst>
              <a:ext uri="{FF2B5EF4-FFF2-40B4-BE49-F238E27FC236}">
                <a16:creationId xmlns:a16="http://schemas.microsoft.com/office/drawing/2014/main" xmlns="" id="{A26B7FA0-3569-4683-9931-0FABC7FEB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6013" y="800100"/>
            <a:ext cx="56610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如图：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1.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将点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A(-2,-3)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向右平移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5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个单位长度，得到点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 ___ , ___ );</a:t>
            </a:r>
          </a:p>
        </p:txBody>
      </p:sp>
      <p:sp>
        <p:nvSpPr>
          <p:cNvPr id="294020" name="Text Box 132">
            <a:extLst>
              <a:ext uri="{FF2B5EF4-FFF2-40B4-BE49-F238E27FC236}">
                <a16:creationId xmlns:a16="http://schemas.microsoft.com/office/drawing/2014/main" xmlns="" id="{0FEEEF0D-A05E-4F9A-BADA-9C862D2A7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8225" y="3117850"/>
            <a:ext cx="59547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2.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将点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A(-2,-3)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向左平移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  位长度，得到点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</a:t>
            </a:r>
            <a:r>
              <a:rPr lang="en-US" altLang="zh-CN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__ , ___</a:t>
            </a:r>
            <a:r>
              <a:rPr lang="en-US" altLang="zh-CN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94023" name="Line 135">
            <a:extLst>
              <a:ext uri="{FF2B5EF4-FFF2-40B4-BE49-F238E27FC236}">
                <a16:creationId xmlns:a16="http://schemas.microsoft.com/office/drawing/2014/main" xmlns="" id="{C0454FD9-2241-45A2-90BF-DA75400A5D0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6025" y="4491038"/>
            <a:ext cx="1944688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" name="Group 143">
            <a:extLst>
              <a:ext uri="{FF2B5EF4-FFF2-40B4-BE49-F238E27FC236}">
                <a16:creationId xmlns:a16="http://schemas.microsoft.com/office/drawing/2014/main" xmlns="" id="{D61B37C2-7FAA-46D6-B1ED-F66910AB4EA0}"/>
              </a:ext>
            </a:extLst>
          </p:cNvPr>
          <p:cNvGrpSpPr>
            <a:grpSpLocks/>
          </p:cNvGrpSpPr>
          <p:nvPr/>
        </p:nvGrpSpPr>
        <p:grpSpPr bwMode="auto">
          <a:xfrm>
            <a:off x="4402138" y="4135438"/>
            <a:ext cx="749300" cy="457200"/>
            <a:chOff x="2499" y="3022"/>
            <a:chExt cx="472" cy="288"/>
          </a:xfrm>
        </p:grpSpPr>
        <p:sp>
          <p:nvSpPr>
            <p:cNvPr id="10265" name="Text Box 86">
              <a:extLst>
                <a:ext uri="{FF2B5EF4-FFF2-40B4-BE49-F238E27FC236}">
                  <a16:creationId xmlns:a16="http://schemas.microsoft.com/office/drawing/2014/main" xmlns="" id="{1BECF8E8-4869-4B00-A82D-232C6D5EC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" y="3022"/>
              <a:ext cx="4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  <a:r>
                <a:rPr lang="en-US" altLang="zh-CN" sz="2400" baseline="-250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0266" name="Oval 87">
              <a:extLst>
                <a:ext uri="{FF2B5EF4-FFF2-40B4-BE49-F238E27FC236}">
                  <a16:creationId xmlns:a16="http://schemas.microsoft.com/office/drawing/2014/main" xmlns="" id="{58C5E1EE-2A2A-43F6-8593-019E63025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9" y="3221"/>
              <a:ext cx="51" cy="5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4041" name="Text Box 153">
            <a:extLst>
              <a:ext uri="{FF2B5EF4-FFF2-40B4-BE49-F238E27FC236}">
                <a16:creationId xmlns:a16="http://schemas.microsoft.com/office/drawing/2014/main" xmlns="" id="{8636FB1F-B980-45D8-9917-C38987CA5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13888" y="3709988"/>
            <a:ext cx="8636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4000" dirty="0">
                <a:solidFill>
                  <a:srgbClr val="FF0000"/>
                </a:solidFill>
                <a:latin typeface="+mj-ea"/>
                <a:ea typeface="+mj-ea"/>
              </a:rPr>
              <a:t>-4</a:t>
            </a:r>
          </a:p>
        </p:txBody>
      </p:sp>
      <p:sp>
        <p:nvSpPr>
          <p:cNvPr id="294042" name="Text Box 154">
            <a:extLst>
              <a:ext uri="{FF2B5EF4-FFF2-40B4-BE49-F238E27FC236}">
                <a16:creationId xmlns:a16="http://schemas.microsoft.com/office/drawing/2014/main" xmlns="" id="{A52C78F2-B112-430E-BFDC-5CFAC60B1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0513" y="3708400"/>
            <a:ext cx="863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4000">
                <a:solidFill>
                  <a:srgbClr val="FF0000"/>
                </a:solidFill>
                <a:latin typeface="+mj-ea"/>
                <a:ea typeface="+mj-ea"/>
              </a:rPr>
              <a:t>-3</a:t>
            </a:r>
          </a:p>
        </p:txBody>
      </p:sp>
      <p:sp>
        <p:nvSpPr>
          <p:cNvPr id="294043" name="Text Box 155">
            <a:extLst>
              <a:ext uri="{FF2B5EF4-FFF2-40B4-BE49-F238E27FC236}">
                <a16:creationId xmlns:a16="http://schemas.microsoft.com/office/drawing/2014/main" xmlns="" id="{6EE61EE9-DCAC-4135-8B78-862DAACA2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3600" y="2085975"/>
            <a:ext cx="863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4000">
                <a:solidFill>
                  <a:srgbClr val="FF0000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294044" name="Text Box 156">
            <a:extLst>
              <a:ext uri="{FF2B5EF4-FFF2-40B4-BE49-F238E27FC236}">
                <a16:creationId xmlns:a16="http://schemas.microsoft.com/office/drawing/2014/main" xmlns="" id="{5C071526-46BD-4824-BB29-2BFD3DCE6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2913" y="2095500"/>
            <a:ext cx="863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4000" dirty="0">
                <a:solidFill>
                  <a:srgbClr val="FF0000"/>
                </a:solidFill>
                <a:latin typeface="+mj-ea"/>
                <a:ea typeface="+mj-ea"/>
              </a:rPr>
              <a:t>-3</a:t>
            </a:r>
          </a:p>
        </p:txBody>
      </p:sp>
      <p:sp>
        <p:nvSpPr>
          <p:cNvPr id="294027" name="Line 139">
            <a:extLst>
              <a:ext uri="{FF2B5EF4-FFF2-40B4-BE49-F238E27FC236}">
                <a16:creationId xmlns:a16="http://schemas.microsoft.com/office/drawing/2014/main" xmlns="" id="{ED71FC26-8290-40B2-A51F-700F25BBB0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93863" y="4491038"/>
            <a:ext cx="792162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" name="Group 144">
            <a:extLst>
              <a:ext uri="{FF2B5EF4-FFF2-40B4-BE49-F238E27FC236}">
                <a16:creationId xmlns:a16="http://schemas.microsoft.com/office/drawing/2014/main" xmlns="" id="{024FE292-6781-4928-8054-044AE8E1F37A}"/>
              </a:ext>
            </a:extLst>
          </p:cNvPr>
          <p:cNvGrpSpPr>
            <a:grpSpLocks/>
          </p:cNvGrpSpPr>
          <p:nvPr/>
        </p:nvGrpSpPr>
        <p:grpSpPr bwMode="auto">
          <a:xfrm>
            <a:off x="1693863" y="4135438"/>
            <a:ext cx="749300" cy="457200"/>
            <a:chOff x="2499" y="3022"/>
            <a:chExt cx="472" cy="288"/>
          </a:xfrm>
        </p:grpSpPr>
        <p:sp>
          <p:nvSpPr>
            <p:cNvPr id="10263" name="Text Box 145">
              <a:extLst>
                <a:ext uri="{FF2B5EF4-FFF2-40B4-BE49-F238E27FC236}">
                  <a16:creationId xmlns:a16="http://schemas.microsoft.com/office/drawing/2014/main" xmlns="" id="{D3AACD7D-812B-445E-8B19-B233D1B233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" y="3022"/>
              <a:ext cx="4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  <a:r>
                <a:rPr lang="en-US" altLang="zh-CN" sz="2400" baseline="-250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10264" name="Oval 146">
              <a:extLst>
                <a:ext uri="{FF2B5EF4-FFF2-40B4-BE49-F238E27FC236}">
                  <a16:creationId xmlns:a16="http://schemas.microsoft.com/office/drawing/2014/main" xmlns="" id="{68B08F2E-A8DC-4E23-8177-603D0E8C5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9" y="3221"/>
              <a:ext cx="51" cy="5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59" name="Text Box 163">
            <a:extLst>
              <a:ext uri="{FF2B5EF4-FFF2-40B4-BE49-F238E27FC236}">
                <a16:creationId xmlns:a16="http://schemas.microsoft.com/office/drawing/2014/main" xmlns="" id="{D251248E-A85A-41FD-81EE-80B86D5C2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719138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0260" name="Text Box 164">
            <a:extLst>
              <a:ext uri="{FF2B5EF4-FFF2-40B4-BE49-F238E27FC236}">
                <a16:creationId xmlns:a16="http://schemas.microsoft.com/office/drawing/2014/main" xmlns="" id="{B3B97F60-6A01-406F-9A94-BAB579DA1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32972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83" name="Rectangle 2">
            <a:extLst>
              <a:ext uri="{FF2B5EF4-FFF2-40B4-BE49-F238E27FC236}">
                <a16:creationId xmlns:a16="http://schemas.microsoft.com/office/drawing/2014/main" xmlns="" id="{74F9B17C-346C-466E-AEA5-E9885B100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025" y="5815013"/>
            <a:ext cx="10267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FF0000"/>
                </a:solidFill>
                <a:latin typeface="+mj-ea"/>
                <a:ea typeface="+mj-ea"/>
              </a:rPr>
              <a:t>左、右平移纵坐标不变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en-US" b="1" dirty="0">
                <a:solidFill>
                  <a:srgbClr val="FF0000"/>
                </a:solidFill>
                <a:latin typeface="+mj-ea"/>
                <a:ea typeface="+mj-ea"/>
              </a:rPr>
              <a:t>横坐标变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en-US" b="1" dirty="0">
                <a:solidFill>
                  <a:srgbClr val="FF0000"/>
                </a:solidFill>
                <a:latin typeface="+mj-ea"/>
                <a:ea typeface="+mj-ea"/>
              </a:rPr>
              <a:t>变化规律是左减右加。 </a:t>
            </a: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xmlns="" id="{E4B4664F-FE82-4A6E-844D-4BA0F1CE67DD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041" grpId="0"/>
      <p:bldP spid="294042" grpId="0"/>
      <p:bldP spid="294043" grpId="0"/>
      <p:bldP spid="294044" grpId="0"/>
      <p:bldP spid="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5">
            <a:extLst>
              <a:ext uri="{FF2B5EF4-FFF2-40B4-BE49-F238E27FC236}">
                <a16:creationId xmlns:a16="http://schemas.microsoft.com/office/drawing/2014/main" xmlns="" id="{5E8E082B-631F-4F55-BEBB-6CF6CA47C430}"/>
              </a:ext>
            </a:extLst>
          </p:cNvPr>
          <p:cNvGrpSpPr>
            <a:grpSpLocks/>
          </p:cNvGrpSpPr>
          <p:nvPr/>
        </p:nvGrpSpPr>
        <p:grpSpPr bwMode="auto">
          <a:xfrm>
            <a:off x="752475" y="1143000"/>
            <a:ext cx="4608513" cy="4392613"/>
            <a:chOff x="654" y="1507"/>
            <a:chExt cx="2089" cy="2089"/>
          </a:xfrm>
        </p:grpSpPr>
        <p:sp>
          <p:nvSpPr>
            <p:cNvPr id="11321" name="Line 6">
              <a:extLst>
                <a:ext uri="{FF2B5EF4-FFF2-40B4-BE49-F238E27FC236}">
                  <a16:creationId xmlns:a16="http://schemas.microsoft.com/office/drawing/2014/main" xmlns="" id="{57530355-FCF8-43F3-9C25-62788ED9D1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8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2" name="Line 7">
              <a:extLst>
                <a:ext uri="{FF2B5EF4-FFF2-40B4-BE49-F238E27FC236}">
                  <a16:creationId xmlns:a16="http://schemas.microsoft.com/office/drawing/2014/main" xmlns="" id="{E88B8CE6-55CF-4989-9D71-A57E9B5563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551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3" name="Line 8">
              <a:extLst>
                <a:ext uri="{FF2B5EF4-FFF2-40B4-BE49-F238E27FC236}">
                  <a16:creationId xmlns:a16="http://schemas.microsoft.com/office/drawing/2014/main" xmlns="" id="{FBC29912-2B0A-4316-9CC3-5355DA05E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0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4" name="Line 9">
              <a:extLst>
                <a:ext uri="{FF2B5EF4-FFF2-40B4-BE49-F238E27FC236}">
                  <a16:creationId xmlns:a16="http://schemas.microsoft.com/office/drawing/2014/main" xmlns="" id="{000415F5-4920-4234-93F7-0E2B86BD8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378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5" name="Line 10">
              <a:extLst>
                <a:ext uri="{FF2B5EF4-FFF2-40B4-BE49-F238E27FC236}">
                  <a16:creationId xmlns:a16="http://schemas.microsoft.com/office/drawing/2014/main" xmlns="" id="{76594ABF-571D-41DA-9808-0C7F9AA4F5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2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6" name="Line 11">
              <a:extLst>
                <a:ext uri="{FF2B5EF4-FFF2-40B4-BE49-F238E27FC236}">
                  <a16:creationId xmlns:a16="http://schemas.microsoft.com/office/drawing/2014/main" xmlns="" id="{F52605B1-5656-4B09-9FBC-425DC5F921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6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7" name="Line 12">
              <a:extLst>
                <a:ext uri="{FF2B5EF4-FFF2-40B4-BE49-F238E27FC236}">
                  <a16:creationId xmlns:a16="http://schemas.microsoft.com/office/drawing/2014/main" xmlns="" id="{2CEE339E-E569-4957-B057-A8098D6DA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5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8" name="Line 13">
              <a:extLst>
                <a:ext uri="{FF2B5EF4-FFF2-40B4-BE49-F238E27FC236}">
                  <a16:creationId xmlns:a16="http://schemas.microsoft.com/office/drawing/2014/main" xmlns="" id="{A051846F-987B-4F7C-AE53-012B68E5CD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206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9" name="Line 14">
              <a:extLst>
                <a:ext uri="{FF2B5EF4-FFF2-40B4-BE49-F238E27FC236}">
                  <a16:creationId xmlns:a16="http://schemas.microsoft.com/office/drawing/2014/main" xmlns="" id="{FBBCDD35-794A-4A8F-8D9E-6F3BAB7C81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2723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0" name="Line 15">
              <a:extLst>
                <a:ext uri="{FF2B5EF4-FFF2-40B4-BE49-F238E27FC236}">
                  <a16:creationId xmlns:a16="http://schemas.microsoft.com/office/drawing/2014/main" xmlns="" id="{EAC86E42-ECA4-4F9B-AF6C-57C22580F8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2024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1" name="Line 16">
              <a:extLst>
                <a:ext uri="{FF2B5EF4-FFF2-40B4-BE49-F238E27FC236}">
                  <a16:creationId xmlns:a16="http://schemas.microsoft.com/office/drawing/2014/main" xmlns="" id="{BC9D9047-D077-48BC-9022-BBEABF287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7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2" name="Line 17">
              <a:extLst>
                <a:ext uri="{FF2B5EF4-FFF2-40B4-BE49-F238E27FC236}">
                  <a16:creationId xmlns:a16="http://schemas.microsoft.com/office/drawing/2014/main" xmlns="" id="{7A09B23D-26BA-4DAB-8CA4-570FC7F2C4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3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3" name="Line 18">
              <a:extLst>
                <a:ext uri="{FF2B5EF4-FFF2-40B4-BE49-F238E27FC236}">
                  <a16:creationId xmlns:a16="http://schemas.microsoft.com/office/drawing/2014/main" xmlns="" id="{6F313524-B28B-4326-A44E-572F327B5B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71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4" name="Line 19">
              <a:extLst>
                <a:ext uri="{FF2B5EF4-FFF2-40B4-BE49-F238E27FC236}">
                  <a16:creationId xmlns:a16="http://schemas.microsoft.com/office/drawing/2014/main" xmlns="" id="{2E8545A8-B60A-4344-90D6-F9EC93D961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1851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5" name="Line 20">
              <a:extLst>
                <a:ext uri="{FF2B5EF4-FFF2-40B4-BE49-F238E27FC236}">
                  <a16:creationId xmlns:a16="http://schemas.microsoft.com/office/drawing/2014/main" xmlns="" id="{009418B3-C62C-486F-BF5F-2436C1B887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9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6" name="Line 21">
              <a:extLst>
                <a:ext uri="{FF2B5EF4-FFF2-40B4-BE49-F238E27FC236}">
                  <a16:creationId xmlns:a16="http://schemas.microsoft.com/office/drawing/2014/main" xmlns="" id="{4CB071F3-F0DD-4982-A0D7-A0B6E4DE03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2895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7" name="Line 22">
              <a:extLst>
                <a:ext uri="{FF2B5EF4-FFF2-40B4-BE49-F238E27FC236}">
                  <a16:creationId xmlns:a16="http://schemas.microsoft.com/office/drawing/2014/main" xmlns="" id="{73733427-52D4-4790-BFB2-F22C3AC2BD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078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8" name="Line 23">
              <a:extLst>
                <a:ext uri="{FF2B5EF4-FFF2-40B4-BE49-F238E27FC236}">
                  <a16:creationId xmlns:a16="http://schemas.microsoft.com/office/drawing/2014/main" xmlns="" id="{373F591C-3978-4B38-A272-22492F60E4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9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9" name="Line 24">
              <a:extLst>
                <a:ext uri="{FF2B5EF4-FFF2-40B4-BE49-F238E27FC236}">
                  <a16:creationId xmlns:a16="http://schemas.microsoft.com/office/drawing/2014/main" xmlns="" id="{25BB3AA4-3729-4942-9242-9C306B0F3D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1679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0" name="Line 25">
              <a:extLst>
                <a:ext uri="{FF2B5EF4-FFF2-40B4-BE49-F238E27FC236}">
                  <a16:creationId xmlns:a16="http://schemas.microsoft.com/office/drawing/2014/main" xmlns="" id="{21FF5299-70FA-4845-9547-86812CE41C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2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1" name="Line 26">
              <a:extLst>
                <a:ext uri="{FF2B5EF4-FFF2-40B4-BE49-F238E27FC236}">
                  <a16:creationId xmlns:a16="http://schemas.microsoft.com/office/drawing/2014/main" xmlns="" id="{C93582FF-2FDE-43AA-9EA7-1B6A5F9F17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250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2" name="Line 27">
              <a:extLst>
                <a:ext uri="{FF2B5EF4-FFF2-40B4-BE49-F238E27FC236}">
                  <a16:creationId xmlns:a16="http://schemas.microsoft.com/office/drawing/2014/main" xmlns="" id="{323F07B5-E056-4920-88C5-990393C8F5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6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3" name="Line 28">
              <a:extLst>
                <a:ext uri="{FF2B5EF4-FFF2-40B4-BE49-F238E27FC236}">
                  <a16:creationId xmlns:a16="http://schemas.microsoft.com/office/drawing/2014/main" xmlns="" id="{5FA436F2-B892-40DA-92BD-A08404A660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" y="1507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4" name="Line 29">
              <a:extLst>
                <a:ext uri="{FF2B5EF4-FFF2-40B4-BE49-F238E27FC236}">
                  <a16:creationId xmlns:a16="http://schemas.microsoft.com/office/drawing/2014/main" xmlns="" id="{A2AD184E-5961-46DB-8E39-A940CE7256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422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5" name="Line 30">
              <a:extLst>
                <a:ext uri="{FF2B5EF4-FFF2-40B4-BE49-F238E27FC236}">
                  <a16:creationId xmlns:a16="http://schemas.microsoft.com/office/drawing/2014/main" xmlns="" id="{7B8994AD-A2DE-4F5A-93D6-331A81A4B9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" y="1507"/>
              <a:ext cx="1" cy="20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6" name="Line 31">
              <a:extLst>
                <a:ext uri="{FF2B5EF4-FFF2-40B4-BE49-F238E27FC236}">
                  <a16:creationId xmlns:a16="http://schemas.microsoft.com/office/drawing/2014/main" xmlns="" id="{91F730B4-01EE-431B-A29B-1B910EF185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" y="3595"/>
              <a:ext cx="2088" cy="1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67" name="Group 32">
            <a:extLst>
              <a:ext uri="{FF2B5EF4-FFF2-40B4-BE49-F238E27FC236}">
                <a16:creationId xmlns:a16="http://schemas.microsoft.com/office/drawing/2014/main" xmlns="" id="{D0891840-AE6C-4859-A2D5-A467EDC68ED6}"/>
              </a:ext>
            </a:extLst>
          </p:cNvPr>
          <p:cNvGrpSpPr>
            <a:grpSpLocks/>
          </p:cNvGrpSpPr>
          <p:nvPr/>
        </p:nvGrpSpPr>
        <p:grpSpPr bwMode="auto">
          <a:xfrm>
            <a:off x="2249488" y="4094163"/>
            <a:ext cx="508000" cy="458787"/>
            <a:chOff x="2735" y="1162"/>
            <a:chExt cx="320" cy="289"/>
          </a:xfrm>
        </p:grpSpPr>
        <p:sp>
          <p:nvSpPr>
            <p:cNvPr id="11319" name="Text Box 33">
              <a:extLst>
                <a:ext uri="{FF2B5EF4-FFF2-40B4-BE49-F238E27FC236}">
                  <a16:creationId xmlns:a16="http://schemas.microsoft.com/office/drawing/2014/main" xmlns="" id="{089AD5FB-A10D-43CA-983D-7831990110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" y="1162"/>
              <a:ext cx="31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1320" name="Oval 34">
              <a:extLst>
                <a:ext uri="{FF2B5EF4-FFF2-40B4-BE49-F238E27FC236}">
                  <a16:creationId xmlns:a16="http://schemas.microsoft.com/office/drawing/2014/main" xmlns="" id="{C392F301-0A38-45D9-8982-EA50E0A68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5" y="1353"/>
              <a:ext cx="52" cy="5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1268" name="Group 36">
            <a:extLst>
              <a:ext uri="{FF2B5EF4-FFF2-40B4-BE49-F238E27FC236}">
                <a16:creationId xmlns:a16="http://schemas.microsoft.com/office/drawing/2014/main" xmlns="" id="{7DAA57BA-57DE-4995-9DB9-B7DE5B53F1A5}"/>
              </a:ext>
            </a:extLst>
          </p:cNvPr>
          <p:cNvGrpSpPr>
            <a:grpSpLocks/>
          </p:cNvGrpSpPr>
          <p:nvPr/>
        </p:nvGrpSpPr>
        <p:grpSpPr bwMode="auto">
          <a:xfrm>
            <a:off x="2997200" y="882650"/>
            <a:ext cx="503238" cy="4821238"/>
            <a:chOff x="1746" y="998"/>
            <a:chExt cx="317" cy="3037"/>
          </a:xfrm>
        </p:grpSpPr>
        <p:sp>
          <p:nvSpPr>
            <p:cNvPr id="11305" name="Line 37">
              <a:extLst>
                <a:ext uri="{FF2B5EF4-FFF2-40B4-BE49-F238E27FC236}">
                  <a16:creationId xmlns:a16="http://schemas.microsoft.com/office/drawing/2014/main" xmlns="" id="{31E48FCC-EE98-47B9-9E22-D80A4E6F04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91" y="1026"/>
              <a:ext cx="0" cy="299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306" name="Group 38">
              <a:extLst>
                <a:ext uri="{FF2B5EF4-FFF2-40B4-BE49-F238E27FC236}">
                  <a16:creationId xmlns:a16="http://schemas.microsoft.com/office/drawing/2014/main" xmlns="" id="{0C6FC32D-8927-4546-921D-E95851E410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6" y="998"/>
              <a:ext cx="317" cy="3037"/>
              <a:chOff x="-704" y="1244"/>
              <a:chExt cx="317" cy="3037"/>
            </a:xfrm>
          </p:grpSpPr>
          <p:sp>
            <p:nvSpPr>
              <p:cNvPr id="11307" name="Text Box 39">
                <a:extLst>
                  <a:ext uri="{FF2B5EF4-FFF2-40B4-BE49-F238E27FC236}">
                    <a16:creationId xmlns:a16="http://schemas.microsoft.com/office/drawing/2014/main" xmlns="" id="{4A4AF7C0-F5B8-467C-AD68-14274592E3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2396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1308" name="Text Box 40">
                <a:extLst>
                  <a:ext uri="{FF2B5EF4-FFF2-40B4-BE49-F238E27FC236}">
                    <a16:creationId xmlns:a16="http://schemas.microsoft.com/office/drawing/2014/main" xmlns="" id="{5029B851-2391-4AFA-B9AB-55F40A6478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95" y="1933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11309" name="Text Box 41">
                <a:extLst>
                  <a:ext uri="{FF2B5EF4-FFF2-40B4-BE49-F238E27FC236}">
                    <a16:creationId xmlns:a16="http://schemas.microsoft.com/office/drawing/2014/main" xmlns="" id="{C7D44AEE-A50F-4C27-B8D7-4F3226D78C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95" y="1470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11310" name="Text Box 42">
                <a:extLst>
                  <a:ext uri="{FF2B5EF4-FFF2-40B4-BE49-F238E27FC236}">
                    <a16:creationId xmlns:a16="http://schemas.microsoft.com/office/drawing/2014/main" xmlns="" id="{14A22309-6897-4F0D-B826-86488B66B0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95" y="2169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1311" name="Text Box 43">
                <a:extLst>
                  <a:ext uri="{FF2B5EF4-FFF2-40B4-BE49-F238E27FC236}">
                    <a16:creationId xmlns:a16="http://schemas.microsoft.com/office/drawing/2014/main" xmlns="" id="{9A303A77-DE06-4E5D-BD9C-66B3BABDEC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686" y="1724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1312" name="Text Box 44">
                <a:extLst>
                  <a:ext uri="{FF2B5EF4-FFF2-40B4-BE49-F238E27FC236}">
                    <a16:creationId xmlns:a16="http://schemas.microsoft.com/office/drawing/2014/main" xmlns="" id="{CA7B1222-7E3A-46A0-B7FE-8D5EF69789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1244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6</a:t>
                </a:r>
              </a:p>
            </p:txBody>
          </p:sp>
          <p:sp>
            <p:nvSpPr>
              <p:cNvPr id="11313" name="Text Box 45">
                <a:extLst>
                  <a:ext uri="{FF2B5EF4-FFF2-40B4-BE49-F238E27FC236}">
                    <a16:creationId xmlns:a16="http://schemas.microsoft.com/office/drawing/2014/main" xmlns="" id="{989103FA-57F4-4DB1-BCB7-503A5B22DA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2823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1314" name="Text Box 46">
                <a:extLst>
                  <a:ext uri="{FF2B5EF4-FFF2-40B4-BE49-F238E27FC236}">
                    <a16:creationId xmlns:a16="http://schemas.microsoft.com/office/drawing/2014/main" xmlns="" id="{4E6474A2-C339-4FF2-A769-0CD06311D6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058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1315" name="Text Box 47">
                <a:extLst>
                  <a:ext uri="{FF2B5EF4-FFF2-40B4-BE49-F238E27FC236}">
                    <a16:creationId xmlns:a16="http://schemas.microsoft.com/office/drawing/2014/main" xmlns="" id="{6748219D-A8E8-4B92-BD50-2A566FE91D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312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11316" name="Text Box 48">
                <a:extLst>
                  <a:ext uri="{FF2B5EF4-FFF2-40B4-BE49-F238E27FC236}">
                    <a16:creationId xmlns:a16="http://schemas.microsoft.com/office/drawing/2014/main" xmlns="" id="{B493670F-002F-4D91-A8CF-DCF078FFA7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539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1317" name="Text Box 49">
                <a:extLst>
                  <a:ext uri="{FF2B5EF4-FFF2-40B4-BE49-F238E27FC236}">
                    <a16:creationId xmlns:a16="http://schemas.microsoft.com/office/drawing/2014/main" xmlns="" id="{7B6EC725-04FE-4679-A37C-C87CAC83EA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757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11318" name="Text Box 50">
                <a:extLst>
                  <a:ext uri="{FF2B5EF4-FFF2-40B4-BE49-F238E27FC236}">
                    <a16:creationId xmlns:a16="http://schemas.microsoft.com/office/drawing/2014/main" xmlns="" id="{85173AD8-2DF8-4981-820F-1EDE04FD6A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704" y="3993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-</a:t>
                </a:r>
                <a:r>
                  <a:rPr lang="en-US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6</a:t>
                </a:r>
              </a:p>
            </p:txBody>
          </p:sp>
        </p:grpSp>
      </p:grpSp>
      <p:grpSp>
        <p:nvGrpSpPr>
          <p:cNvPr id="11269" name="Group 55">
            <a:extLst>
              <a:ext uri="{FF2B5EF4-FFF2-40B4-BE49-F238E27FC236}">
                <a16:creationId xmlns:a16="http://schemas.microsoft.com/office/drawing/2014/main" xmlns="" id="{C9E654B8-3868-4999-9E4C-630EB8A93648}"/>
              </a:ext>
            </a:extLst>
          </p:cNvPr>
          <p:cNvGrpSpPr>
            <a:grpSpLocks/>
          </p:cNvGrpSpPr>
          <p:nvPr/>
        </p:nvGrpSpPr>
        <p:grpSpPr bwMode="auto">
          <a:xfrm>
            <a:off x="474663" y="3213100"/>
            <a:ext cx="5200650" cy="628650"/>
            <a:chOff x="158" y="2460"/>
            <a:chExt cx="3276" cy="396"/>
          </a:xfrm>
        </p:grpSpPr>
        <p:grpSp>
          <p:nvGrpSpPr>
            <p:cNvPr id="11288" name="Group 56">
              <a:extLst>
                <a:ext uri="{FF2B5EF4-FFF2-40B4-BE49-F238E27FC236}">
                  <a16:creationId xmlns:a16="http://schemas.microsoft.com/office/drawing/2014/main" xmlns="" id="{498B24B2-1DC2-4211-8844-C5475F5B40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2460"/>
              <a:ext cx="3276" cy="396"/>
              <a:chOff x="158" y="2469"/>
              <a:chExt cx="3276" cy="396"/>
            </a:xfrm>
          </p:grpSpPr>
          <p:sp>
            <p:nvSpPr>
              <p:cNvPr id="11290" name="Line 57">
                <a:extLst>
                  <a:ext uri="{FF2B5EF4-FFF2-40B4-BE49-F238E27FC236}">
                    <a16:creationId xmlns:a16="http://schemas.microsoft.com/office/drawing/2014/main" xmlns="" id="{287C9825-09F2-4E6B-8738-AAFE7C476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" y="2541"/>
                <a:ext cx="3175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291" name="Group 58">
                <a:extLst>
                  <a:ext uri="{FF2B5EF4-FFF2-40B4-BE49-F238E27FC236}">
                    <a16:creationId xmlns:a16="http://schemas.microsoft.com/office/drawing/2014/main" xmlns="" id="{52989907-C43B-4DE6-90E7-4C43E92A0A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" y="2469"/>
                <a:ext cx="3157" cy="396"/>
                <a:chOff x="158" y="2452"/>
                <a:chExt cx="3157" cy="396"/>
              </a:xfrm>
            </p:grpSpPr>
            <p:sp>
              <p:nvSpPr>
                <p:cNvPr id="11293" name="Text Box 59">
                  <a:extLst>
                    <a:ext uri="{FF2B5EF4-FFF2-40B4-BE49-F238E27FC236}">
                      <a16:creationId xmlns:a16="http://schemas.microsoft.com/office/drawing/2014/main" xmlns="" id="{3CED0F74-4122-4156-96EE-6B69A4C763E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80" y="2460"/>
                  <a:ext cx="27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3</a:t>
                  </a:r>
                </a:p>
              </p:txBody>
            </p:sp>
            <p:sp>
              <p:nvSpPr>
                <p:cNvPr id="11294" name="Text Box 60">
                  <a:extLst>
                    <a:ext uri="{FF2B5EF4-FFF2-40B4-BE49-F238E27FC236}">
                      <a16:creationId xmlns:a16="http://schemas.microsoft.com/office/drawing/2014/main" xmlns="" id="{8D280921-CF22-42A0-9C54-8371C7C063E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15" y="2460"/>
                  <a:ext cx="27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4</a:t>
                  </a:r>
                </a:p>
              </p:txBody>
            </p:sp>
            <p:sp>
              <p:nvSpPr>
                <p:cNvPr id="11295" name="Text Box 61">
                  <a:extLst>
                    <a:ext uri="{FF2B5EF4-FFF2-40B4-BE49-F238E27FC236}">
                      <a16:creationId xmlns:a16="http://schemas.microsoft.com/office/drawing/2014/main" xmlns="" id="{40B7266A-4E99-4291-A449-2D070750F0A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26" y="2460"/>
                  <a:ext cx="27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2</a:t>
                  </a:r>
                </a:p>
              </p:txBody>
            </p:sp>
            <p:sp>
              <p:nvSpPr>
                <p:cNvPr id="11296" name="Text Box 62">
                  <a:extLst>
                    <a:ext uri="{FF2B5EF4-FFF2-40B4-BE49-F238E27FC236}">
                      <a16:creationId xmlns:a16="http://schemas.microsoft.com/office/drawing/2014/main" xmlns="" id="{D5C81D94-6B90-41EE-8003-1D80829CCE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81" y="24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2400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1</a:t>
                  </a:r>
                </a:p>
              </p:txBody>
            </p:sp>
            <p:sp>
              <p:nvSpPr>
                <p:cNvPr id="11297" name="Text Box 63">
                  <a:extLst>
                    <a:ext uri="{FF2B5EF4-FFF2-40B4-BE49-F238E27FC236}">
                      <a16:creationId xmlns:a16="http://schemas.microsoft.com/office/drawing/2014/main" xmlns="" id="{DD1B0AA7-0115-4F0F-B5CF-B495C539F9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60" y="2460"/>
                  <a:ext cx="27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5</a:t>
                  </a:r>
                </a:p>
              </p:txBody>
            </p:sp>
            <p:sp>
              <p:nvSpPr>
                <p:cNvPr id="11298" name="Text Box 64">
                  <a:extLst>
                    <a:ext uri="{FF2B5EF4-FFF2-40B4-BE49-F238E27FC236}">
                      <a16:creationId xmlns:a16="http://schemas.microsoft.com/office/drawing/2014/main" xmlns="" id="{D7523155-0B6E-46DF-B346-192A073165A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6" y="24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2400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2</a:t>
                  </a:r>
                </a:p>
              </p:txBody>
            </p:sp>
            <p:sp>
              <p:nvSpPr>
                <p:cNvPr id="11299" name="Text Box 65">
                  <a:extLst>
                    <a:ext uri="{FF2B5EF4-FFF2-40B4-BE49-F238E27FC236}">
                      <a16:creationId xmlns:a16="http://schemas.microsoft.com/office/drawing/2014/main" xmlns="" id="{7BFA727D-A271-4AEE-9FFB-6E78EDC51F9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2" y="24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2400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3</a:t>
                  </a:r>
                </a:p>
              </p:txBody>
            </p:sp>
            <p:sp>
              <p:nvSpPr>
                <p:cNvPr id="11300" name="Text Box 66">
                  <a:extLst>
                    <a:ext uri="{FF2B5EF4-FFF2-40B4-BE49-F238E27FC236}">
                      <a16:creationId xmlns:a16="http://schemas.microsoft.com/office/drawing/2014/main" xmlns="" id="{18808726-5CD2-42A3-AEB7-D0E2FAD0551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7" y="24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2400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4</a:t>
                  </a:r>
                </a:p>
              </p:txBody>
            </p:sp>
            <p:sp>
              <p:nvSpPr>
                <p:cNvPr id="11301" name="Text Box 67">
                  <a:extLst>
                    <a:ext uri="{FF2B5EF4-FFF2-40B4-BE49-F238E27FC236}">
                      <a16:creationId xmlns:a16="http://schemas.microsoft.com/office/drawing/2014/main" xmlns="" id="{FE3AA999-D92C-459B-8F2F-C475158464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8" y="24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2400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6</a:t>
                  </a:r>
                </a:p>
              </p:txBody>
            </p:sp>
            <p:sp>
              <p:nvSpPr>
                <p:cNvPr id="11302" name="Text Box 68">
                  <a:extLst>
                    <a:ext uri="{FF2B5EF4-FFF2-40B4-BE49-F238E27FC236}">
                      <a16:creationId xmlns:a16="http://schemas.microsoft.com/office/drawing/2014/main" xmlns="" id="{DAAE5E62-C84B-49E2-9FC8-290A16A3651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0" y="24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r>
                    <a:rPr lang="en-US" altLang="zh-CN" sz="2400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5</a:t>
                  </a:r>
                </a:p>
              </p:txBody>
            </p:sp>
            <p:sp>
              <p:nvSpPr>
                <p:cNvPr id="11303" name="Text Box 69">
                  <a:extLst>
                    <a:ext uri="{FF2B5EF4-FFF2-40B4-BE49-F238E27FC236}">
                      <a16:creationId xmlns:a16="http://schemas.microsoft.com/office/drawing/2014/main" xmlns="" id="{C3682251-E260-4912-9B7E-563EA24D9A3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5" y="2560"/>
                  <a:ext cx="317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endParaRPr lang="zh-CN" altLang="zh-CN" sz="2400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1304" name="Rectangle 70">
                  <a:extLst>
                    <a:ext uri="{FF2B5EF4-FFF2-40B4-BE49-F238E27FC236}">
                      <a16:creationId xmlns:a16="http://schemas.microsoft.com/office/drawing/2014/main" xmlns="" id="{0773DB59-4DB2-4342-9E58-FDA2247647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3" y="2452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i="1">
                      <a:solidFill>
                        <a:srgbClr val="0000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6</a:t>
                  </a:r>
                </a:p>
              </p:txBody>
            </p:sp>
          </p:grpSp>
          <p:sp>
            <p:nvSpPr>
              <p:cNvPr id="11292" name="Text Box 71">
                <a:extLst>
                  <a:ext uri="{FF2B5EF4-FFF2-40B4-BE49-F238E27FC236}">
                    <a16:creationId xmlns:a16="http://schemas.microsoft.com/office/drawing/2014/main" xmlns="" id="{37F8A924-1510-466A-9C09-DBAA0FF383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4" y="2479"/>
                <a:ext cx="2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400" i="1">
                    <a:solidFill>
                      <a:srgbClr val="0000FF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0</a:t>
                </a:r>
              </a:p>
            </p:txBody>
          </p:sp>
        </p:grpSp>
        <p:sp>
          <p:nvSpPr>
            <p:cNvPr id="11289" name="Text Box 72">
              <a:extLst>
                <a:ext uri="{FF2B5EF4-FFF2-40B4-BE49-F238E27FC236}">
                  <a16:creationId xmlns:a16="http://schemas.microsoft.com/office/drawing/2014/main" xmlns="" id="{ADC28D65-798A-4CF3-96E3-AE88B773B4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9" y="2460"/>
              <a:ext cx="2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i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</a:p>
          </p:txBody>
        </p:sp>
      </p:grpSp>
      <p:sp>
        <p:nvSpPr>
          <p:cNvPr id="294987" name="Text Box 75">
            <a:extLst>
              <a:ext uri="{FF2B5EF4-FFF2-40B4-BE49-F238E27FC236}">
                <a16:creationId xmlns:a16="http://schemas.microsoft.com/office/drawing/2014/main" xmlns="" id="{1F70FC33-E0F8-4F58-8450-175BDBCF0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1088" y="1169988"/>
            <a:ext cx="56959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3.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将点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A(-2,-3)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向上平移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4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个单位长度，得到点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(___ , ___)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；</a:t>
            </a:r>
          </a:p>
        </p:txBody>
      </p:sp>
      <p:sp>
        <p:nvSpPr>
          <p:cNvPr id="294988" name="Text Box 76">
            <a:extLst>
              <a:ext uri="{FF2B5EF4-FFF2-40B4-BE49-F238E27FC236}">
                <a16:creationId xmlns:a16="http://schemas.microsoft.com/office/drawing/2014/main" xmlns="" id="{3150CB54-0DD0-4E95-B069-47DF9A0FD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25" y="3082925"/>
            <a:ext cx="56499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4.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将点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A(-2,-3)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向下平移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个单位长度，得到点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4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(___ , ___)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。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4991" name="Line 79">
            <a:extLst>
              <a:ext uri="{FF2B5EF4-FFF2-40B4-BE49-F238E27FC236}">
                <a16:creationId xmlns:a16="http://schemas.microsoft.com/office/drawing/2014/main" xmlns="" id="{EF167A1E-A891-4F8F-9355-D04BE7D2F8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92350" y="2943225"/>
            <a:ext cx="0" cy="15128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92" name="Line 80">
            <a:extLst>
              <a:ext uri="{FF2B5EF4-FFF2-40B4-BE49-F238E27FC236}">
                <a16:creationId xmlns:a16="http://schemas.microsoft.com/office/drawing/2014/main" xmlns="" id="{776D8F68-A7A6-4FD8-B47C-399F84DDBA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350" y="4456113"/>
            <a:ext cx="0" cy="719137"/>
          </a:xfrm>
          <a:prstGeom prst="lin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" name="Group 87">
            <a:extLst>
              <a:ext uri="{FF2B5EF4-FFF2-40B4-BE49-F238E27FC236}">
                <a16:creationId xmlns:a16="http://schemas.microsoft.com/office/drawing/2014/main" xmlns="" id="{749BFB7C-2D65-48EF-A4D0-AA9A06CB3515}"/>
              </a:ext>
            </a:extLst>
          </p:cNvPr>
          <p:cNvGrpSpPr>
            <a:grpSpLocks/>
          </p:cNvGrpSpPr>
          <p:nvPr/>
        </p:nvGrpSpPr>
        <p:grpSpPr bwMode="auto">
          <a:xfrm>
            <a:off x="2249488" y="2611438"/>
            <a:ext cx="749300" cy="457200"/>
            <a:chOff x="2499" y="3022"/>
            <a:chExt cx="472" cy="288"/>
          </a:xfrm>
        </p:grpSpPr>
        <p:sp>
          <p:nvSpPr>
            <p:cNvPr id="11286" name="Text Box 88">
              <a:extLst>
                <a:ext uri="{FF2B5EF4-FFF2-40B4-BE49-F238E27FC236}">
                  <a16:creationId xmlns:a16="http://schemas.microsoft.com/office/drawing/2014/main" xmlns="" id="{F2331337-8CF9-4D8F-8113-79FF540A78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" y="3022"/>
              <a:ext cx="4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  <a:r>
                <a:rPr lang="en-US" altLang="zh-CN" sz="2400" baseline="-250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11287" name="Oval 89">
              <a:extLst>
                <a:ext uri="{FF2B5EF4-FFF2-40B4-BE49-F238E27FC236}">
                  <a16:creationId xmlns:a16="http://schemas.microsoft.com/office/drawing/2014/main" xmlns="" id="{BED68DA2-F081-4C2E-8E25-BB9FA3B81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9" y="3221"/>
              <a:ext cx="51" cy="5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Group 90">
            <a:extLst>
              <a:ext uri="{FF2B5EF4-FFF2-40B4-BE49-F238E27FC236}">
                <a16:creationId xmlns:a16="http://schemas.microsoft.com/office/drawing/2014/main" xmlns="" id="{3E34110C-174C-4F4E-8659-B300E7D479AE}"/>
              </a:ext>
            </a:extLst>
          </p:cNvPr>
          <p:cNvGrpSpPr>
            <a:grpSpLocks/>
          </p:cNvGrpSpPr>
          <p:nvPr/>
        </p:nvGrpSpPr>
        <p:grpSpPr bwMode="auto">
          <a:xfrm>
            <a:off x="2249488" y="4800600"/>
            <a:ext cx="749300" cy="457200"/>
            <a:chOff x="2499" y="3022"/>
            <a:chExt cx="472" cy="288"/>
          </a:xfrm>
        </p:grpSpPr>
        <p:sp>
          <p:nvSpPr>
            <p:cNvPr id="11284" name="Text Box 91">
              <a:extLst>
                <a:ext uri="{FF2B5EF4-FFF2-40B4-BE49-F238E27FC236}">
                  <a16:creationId xmlns:a16="http://schemas.microsoft.com/office/drawing/2014/main" xmlns="" id="{14CE37DF-0B62-4116-B772-59E288C699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" y="3022"/>
              <a:ext cx="4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  <a:r>
                <a:rPr lang="en-US" altLang="zh-CN" sz="2400" baseline="-2500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11285" name="Oval 92">
              <a:extLst>
                <a:ext uri="{FF2B5EF4-FFF2-40B4-BE49-F238E27FC236}">
                  <a16:creationId xmlns:a16="http://schemas.microsoft.com/office/drawing/2014/main" xmlns="" id="{36F2FDFD-4BA2-4960-B2AF-EDD3E6A98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9" y="3221"/>
              <a:ext cx="51" cy="5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5009" name="Text Box 97">
            <a:extLst>
              <a:ext uri="{FF2B5EF4-FFF2-40B4-BE49-F238E27FC236}">
                <a16:creationId xmlns:a16="http://schemas.microsoft.com/office/drawing/2014/main" xmlns="" id="{15A4E201-E304-42E7-AA26-ACDEE92CA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0238" y="1816100"/>
            <a:ext cx="863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dirty="0">
                <a:solidFill>
                  <a:srgbClr val="FF0000"/>
                </a:solidFill>
                <a:latin typeface="+mn-ea"/>
                <a:ea typeface="+mn-ea"/>
              </a:rPr>
              <a:t>-2</a:t>
            </a:r>
          </a:p>
        </p:txBody>
      </p:sp>
      <p:sp>
        <p:nvSpPr>
          <p:cNvPr id="295010" name="Text Box 98">
            <a:extLst>
              <a:ext uri="{FF2B5EF4-FFF2-40B4-BE49-F238E27FC236}">
                <a16:creationId xmlns:a16="http://schemas.microsoft.com/office/drawing/2014/main" xmlns="" id="{3B9CF165-5BF7-4622-9160-6C7C7F1FA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0825" y="1816100"/>
            <a:ext cx="863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>
                <a:solidFill>
                  <a:srgbClr val="FF0000"/>
                </a:solidFill>
                <a:latin typeface="+mn-ea"/>
                <a:ea typeface="+mn-ea"/>
              </a:rPr>
              <a:t>1</a:t>
            </a:r>
          </a:p>
        </p:txBody>
      </p:sp>
      <p:sp>
        <p:nvSpPr>
          <p:cNvPr id="295011" name="Text Box 99">
            <a:extLst>
              <a:ext uri="{FF2B5EF4-FFF2-40B4-BE49-F238E27FC236}">
                <a16:creationId xmlns:a16="http://schemas.microsoft.com/office/drawing/2014/main" xmlns="" id="{B71FF9C1-32B0-490E-954A-00E8DF157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6450" y="3754438"/>
            <a:ext cx="863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>
                <a:solidFill>
                  <a:srgbClr val="FF0000"/>
                </a:solidFill>
                <a:latin typeface="+mn-ea"/>
                <a:ea typeface="+mn-ea"/>
              </a:rPr>
              <a:t>-2</a:t>
            </a:r>
          </a:p>
        </p:txBody>
      </p:sp>
      <p:sp>
        <p:nvSpPr>
          <p:cNvPr id="295012" name="Text Box 100">
            <a:extLst>
              <a:ext uri="{FF2B5EF4-FFF2-40B4-BE49-F238E27FC236}">
                <a16:creationId xmlns:a16="http://schemas.microsoft.com/office/drawing/2014/main" xmlns="" id="{1750E75A-EC98-4F75-9872-D8D165A31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33063" y="3744913"/>
            <a:ext cx="863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>
                <a:solidFill>
                  <a:srgbClr val="FF0000"/>
                </a:solidFill>
                <a:latin typeface="+mn-ea"/>
                <a:ea typeface="+mn-ea"/>
              </a:rPr>
              <a:t>-5</a:t>
            </a:r>
          </a:p>
        </p:txBody>
      </p:sp>
      <p:sp>
        <p:nvSpPr>
          <p:cNvPr id="11280" name="Text Box 104">
            <a:extLst>
              <a:ext uri="{FF2B5EF4-FFF2-40B4-BE49-F238E27FC236}">
                <a16:creationId xmlns:a16="http://schemas.microsoft.com/office/drawing/2014/main" xmlns="" id="{52D57AC2-1990-47E6-9D95-7CDF2D81F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5225" y="6556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1281" name="Text Box 105">
            <a:extLst>
              <a:ext uri="{FF2B5EF4-FFF2-40B4-BE49-F238E27FC236}">
                <a16:creationId xmlns:a16="http://schemas.microsoft.com/office/drawing/2014/main" xmlns="" id="{758D2637-286C-492C-BCBD-6ACF5560E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5275" y="3141663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</a:p>
        </p:txBody>
      </p:sp>
      <p:sp>
        <p:nvSpPr>
          <p:cNvPr id="87" name="Rectangle 6">
            <a:extLst>
              <a:ext uri="{FF2B5EF4-FFF2-40B4-BE49-F238E27FC236}">
                <a16:creationId xmlns:a16="http://schemas.microsoft.com/office/drawing/2014/main" xmlns="" id="{A4A86808-D50E-4CCA-97F7-E9DA47E16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450" y="5732463"/>
            <a:ext cx="99044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FF0000"/>
                </a:solidFill>
                <a:latin typeface="+mj-ea"/>
                <a:ea typeface="+mj-ea"/>
              </a:rPr>
              <a:t>上、下平移横坐标不变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en-US" b="1" dirty="0">
                <a:solidFill>
                  <a:srgbClr val="FF0000"/>
                </a:solidFill>
                <a:latin typeface="+mj-ea"/>
                <a:ea typeface="+mj-ea"/>
              </a:rPr>
              <a:t>纵坐标变</a:t>
            </a:r>
            <a:r>
              <a:rPr lang="en-US" altLang="zh-CN" b="1" dirty="0">
                <a:solidFill>
                  <a:srgbClr val="FF0000"/>
                </a:solidFill>
                <a:latin typeface="+mj-ea"/>
                <a:ea typeface="+mj-ea"/>
              </a:rPr>
              <a:t>,</a:t>
            </a:r>
            <a:r>
              <a:rPr lang="zh-CN" altLang="en-US" b="1" dirty="0">
                <a:solidFill>
                  <a:srgbClr val="FF0000"/>
                </a:solidFill>
                <a:latin typeface="+mj-ea"/>
                <a:ea typeface="+mj-ea"/>
              </a:rPr>
              <a:t>变化规律是上加下减。</a:t>
            </a:r>
            <a:endParaRPr lang="en-US" altLang="zh-CN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xmlns="" id="{F8CFF9E3-C3A8-47E9-8CCD-93EB492BDCA8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009" grpId="0"/>
      <p:bldP spid="295010" grpId="0"/>
      <p:bldP spid="295011" grpId="0"/>
      <p:bldP spid="295012" grpId="0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05">
            <a:extLst>
              <a:ext uri="{FF2B5EF4-FFF2-40B4-BE49-F238E27FC236}">
                <a16:creationId xmlns:a16="http://schemas.microsoft.com/office/drawing/2014/main" xmlns="" id="{143A8041-400E-478C-BFBF-C3FC5CDDD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1866900"/>
            <a:ext cx="8039100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ea typeface="宋体" panose="02010600030101010101" pitchFamily="2" charset="-122"/>
              </a:rPr>
              <a:t>    </a:t>
            </a:r>
          </a:p>
        </p:txBody>
      </p:sp>
      <p:sp>
        <p:nvSpPr>
          <p:cNvPr id="274823" name="Text Box 391">
            <a:extLst>
              <a:ext uri="{FF2B5EF4-FFF2-40B4-BE49-F238E27FC236}">
                <a16:creationId xmlns:a16="http://schemas.microsoft.com/office/drawing/2014/main" xmlns="" id="{0A34F288-66BB-4324-9209-5A9D9DB04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4076700"/>
            <a:ext cx="113696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sz="3600" dirty="0">
                <a:solidFill>
                  <a:srgbClr val="0000FF"/>
                </a:solidFill>
                <a:latin typeface="+mn-ea"/>
                <a:ea typeface="+mn-ea"/>
              </a:rPr>
              <a:t>  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2.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将点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zh-CN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x,y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向上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或下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平移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b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个单位长度，可以得到对应点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(x 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，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y +b)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或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en-US" altLang="zh-CN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    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</a:t>
            </a:r>
            <a:r>
              <a:rPr lang="en-US" altLang="zh-CN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    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。</a:t>
            </a:r>
            <a:endParaRPr lang="en-US" alt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74821" name="Text Box 389">
            <a:extLst>
              <a:ext uri="{FF2B5EF4-FFF2-40B4-BE49-F238E27FC236}">
                <a16:creationId xmlns:a16="http://schemas.microsoft.com/office/drawing/2014/main" xmlns="" id="{D62E53A5-A2DE-45B8-822C-34F9E9D99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8" y="2524125"/>
            <a:ext cx="115760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    1.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将点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zh-CN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x,y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向右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或左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平移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a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个单位长度，可以得到对应点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zh-CN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x+a,y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或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zh-CN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       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,</a:t>
            </a:r>
            <a:r>
              <a:rPr lang="en-US" altLang="zh-CN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       </a:t>
            </a: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)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。</a:t>
            </a:r>
            <a:endParaRPr lang="en-US" alt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317" name="Text Box 390">
            <a:extLst>
              <a:ext uri="{FF2B5EF4-FFF2-40B4-BE49-F238E27FC236}">
                <a16:creationId xmlns:a16="http://schemas.microsoft.com/office/drawing/2014/main" xmlns="" id="{E8B838BE-D574-493C-B225-5568E801E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" y="1735138"/>
            <a:ext cx="5226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在平面直角坐标系中，</a:t>
            </a:r>
          </a:p>
        </p:txBody>
      </p:sp>
      <p:sp>
        <p:nvSpPr>
          <p:cNvPr id="274830" name="Rectangle 398">
            <a:extLst>
              <a:ext uri="{FF2B5EF4-FFF2-40B4-BE49-F238E27FC236}">
                <a16:creationId xmlns:a16="http://schemas.microsoft.com/office/drawing/2014/main" xmlns="" id="{A0A2D10B-0388-41DA-AECE-C5D45F345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4238" y="3306763"/>
            <a:ext cx="1803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</a:rPr>
              <a:t>x - a</a:t>
            </a:r>
          </a:p>
        </p:txBody>
      </p:sp>
      <p:sp>
        <p:nvSpPr>
          <p:cNvPr id="274831" name="Rectangle 399">
            <a:extLst>
              <a:ext uri="{FF2B5EF4-FFF2-40B4-BE49-F238E27FC236}">
                <a16:creationId xmlns:a16="http://schemas.microsoft.com/office/drawing/2014/main" xmlns="" id="{DA7F7DA4-5CB8-4503-A310-60BA50315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0488" y="3236913"/>
            <a:ext cx="62071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</a:rPr>
              <a:t>y</a:t>
            </a:r>
          </a:p>
        </p:txBody>
      </p:sp>
      <p:sp>
        <p:nvSpPr>
          <p:cNvPr id="274835" name="Rectangle 403">
            <a:extLst>
              <a:ext uri="{FF2B5EF4-FFF2-40B4-BE49-F238E27FC236}">
                <a16:creationId xmlns:a16="http://schemas.microsoft.com/office/drawing/2014/main" xmlns="" id="{1D2C4A1C-8F0F-419E-A085-3F7C04243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700" y="4829175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</a:rPr>
              <a:t>x</a:t>
            </a:r>
          </a:p>
        </p:txBody>
      </p:sp>
      <p:sp>
        <p:nvSpPr>
          <p:cNvPr id="274836" name="Rectangle 404">
            <a:extLst>
              <a:ext uri="{FF2B5EF4-FFF2-40B4-BE49-F238E27FC236}">
                <a16:creationId xmlns:a16="http://schemas.microsoft.com/office/drawing/2014/main" xmlns="" id="{795C1544-A588-410A-9C12-D66B67FC0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575" y="4789488"/>
            <a:ext cx="1538288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</a:rPr>
              <a:t>y -b</a:t>
            </a:r>
          </a:p>
        </p:txBody>
      </p:sp>
      <p:pic>
        <p:nvPicPr>
          <p:cNvPr id="12298" name="Picture 509" descr="图片4">
            <a:extLst>
              <a:ext uri="{FF2B5EF4-FFF2-40B4-BE49-F238E27FC236}">
                <a16:creationId xmlns:a16="http://schemas.microsoft.com/office/drawing/2014/main" xmlns="" id="{CA84AD47-0328-4B87-9A5D-30AF80526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0750"/>
            <a:ext cx="376872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矩形 109">
            <a:extLst>
              <a:ext uri="{FF2B5EF4-FFF2-40B4-BE49-F238E27FC236}">
                <a16:creationId xmlns:a16="http://schemas.microsoft.com/office/drawing/2014/main" xmlns="" id="{E079F10C-931C-4BFD-98E8-04D46374B1AA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821" grpId="0"/>
      <p:bldP spid="274831" grpId="0"/>
      <p:bldP spid="274835" grpId="0"/>
      <p:bldP spid="2748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09" descr="图片4">
            <a:extLst>
              <a:ext uri="{FF2B5EF4-FFF2-40B4-BE49-F238E27FC236}">
                <a16:creationId xmlns:a16="http://schemas.microsoft.com/office/drawing/2014/main" xmlns="" id="{D95934B7-AFB3-467D-8054-EF4D2CE0D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0750"/>
            <a:ext cx="376872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矩形 109">
            <a:extLst>
              <a:ext uri="{FF2B5EF4-FFF2-40B4-BE49-F238E27FC236}">
                <a16:creationId xmlns:a16="http://schemas.microsoft.com/office/drawing/2014/main" xmlns="" id="{818B85F5-5B41-482B-B1DF-421174E3A2A3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1" name="AutoShape 3">
            <a:extLst>
              <a:ext uri="{FF2B5EF4-FFF2-40B4-BE49-F238E27FC236}">
                <a16:creationId xmlns:a16="http://schemas.microsoft.com/office/drawing/2014/main" xmlns="" id="{70F72134-848D-428B-8DB2-9650F9F172B1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5069681" y="5082382"/>
            <a:ext cx="1766887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vert="eaVert"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132" name="AutoShape 4">
            <a:extLst>
              <a:ext uri="{FF2B5EF4-FFF2-40B4-BE49-F238E27FC236}">
                <a16:creationId xmlns:a16="http://schemas.microsoft.com/office/drawing/2014/main" xmlns="" id="{C9F26A22-1CEC-4313-9998-6C1D9D117D4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996656" y="2274094"/>
            <a:ext cx="1766888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vert="eaVert"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grpSp>
        <p:nvGrpSpPr>
          <p:cNvPr id="133" name="Group 5">
            <a:extLst>
              <a:ext uri="{FF2B5EF4-FFF2-40B4-BE49-F238E27FC236}">
                <a16:creationId xmlns:a16="http://schemas.microsoft.com/office/drawing/2014/main" xmlns="" id="{BC27C548-C199-4650-A874-D05C2FE6C8E6}"/>
              </a:ext>
            </a:extLst>
          </p:cNvPr>
          <p:cNvGrpSpPr>
            <a:grpSpLocks/>
          </p:cNvGrpSpPr>
          <p:nvPr/>
        </p:nvGrpSpPr>
        <p:grpSpPr bwMode="auto">
          <a:xfrm>
            <a:off x="5073650" y="1463675"/>
            <a:ext cx="1563688" cy="2108200"/>
            <a:chOff x="-9" y="0"/>
            <a:chExt cx="985" cy="1328"/>
          </a:xfrm>
        </p:grpSpPr>
        <p:sp>
          <p:nvSpPr>
            <p:cNvPr id="134" name="Rectangle 6">
              <a:extLst>
                <a:ext uri="{FF2B5EF4-FFF2-40B4-BE49-F238E27FC236}">
                  <a16:creationId xmlns:a16="http://schemas.microsoft.com/office/drawing/2014/main" xmlns="" id="{AD5B227A-C81D-411C-87B7-23168EA60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" y="58"/>
              <a:ext cx="985" cy="1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向上平移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    个单位</a:t>
              </a:r>
            </a:p>
          </p:txBody>
        </p:sp>
        <p:sp>
          <p:nvSpPr>
            <p:cNvPr id="135" name="Rectangle 7">
              <a:extLst>
                <a:ext uri="{FF2B5EF4-FFF2-40B4-BE49-F238E27FC236}">
                  <a16:creationId xmlns:a16="http://schemas.microsoft.com/office/drawing/2014/main" xmlns="" id="{13140627-632D-4382-922C-0948CB099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" y="0"/>
              <a:ext cx="2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 i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b</a:t>
              </a:r>
            </a:p>
          </p:txBody>
        </p:sp>
      </p:grpSp>
      <p:grpSp>
        <p:nvGrpSpPr>
          <p:cNvPr id="136" name="Group 8">
            <a:extLst>
              <a:ext uri="{FF2B5EF4-FFF2-40B4-BE49-F238E27FC236}">
                <a16:creationId xmlns:a16="http://schemas.microsoft.com/office/drawing/2014/main" xmlns="" id="{BFAE664E-4DC7-4E46-8AD4-3FD134B086FE}"/>
              </a:ext>
            </a:extLst>
          </p:cNvPr>
          <p:cNvGrpSpPr>
            <a:grpSpLocks/>
          </p:cNvGrpSpPr>
          <p:nvPr/>
        </p:nvGrpSpPr>
        <p:grpSpPr bwMode="auto">
          <a:xfrm>
            <a:off x="5146675" y="4270375"/>
            <a:ext cx="1563688" cy="1857375"/>
            <a:chOff x="-9" y="0"/>
            <a:chExt cx="985" cy="1170"/>
          </a:xfrm>
        </p:grpSpPr>
        <p:sp>
          <p:nvSpPr>
            <p:cNvPr id="137" name="Rectangle 9">
              <a:extLst>
                <a:ext uri="{FF2B5EF4-FFF2-40B4-BE49-F238E27FC236}">
                  <a16:creationId xmlns:a16="http://schemas.microsoft.com/office/drawing/2014/main" xmlns="" id="{993ED53D-6153-4D05-94F8-F12C63CCD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" y="36"/>
              <a:ext cx="985" cy="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向下平移</a:t>
              </a:r>
            </a:p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    个单位</a:t>
              </a:r>
            </a:p>
          </p:txBody>
        </p:sp>
        <p:sp>
          <p:nvSpPr>
            <p:cNvPr id="138" name="Rectangle 10">
              <a:extLst>
                <a:ext uri="{FF2B5EF4-FFF2-40B4-BE49-F238E27FC236}">
                  <a16:creationId xmlns:a16="http://schemas.microsoft.com/office/drawing/2014/main" xmlns="" id="{7B72F87A-7D05-48DE-BE2F-AAE00F0FF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0"/>
              <a:ext cx="30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 </a:t>
              </a:r>
              <a:r>
                <a:rPr lang="en-US" altLang="zh-CN" b="1" i="1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ea typeface="楷体_GB2312" pitchFamily="1" charset="-122"/>
                </a:rPr>
                <a:t>b</a:t>
              </a:r>
            </a:p>
          </p:txBody>
        </p:sp>
      </p:grpSp>
      <p:sp>
        <p:nvSpPr>
          <p:cNvPr id="139" name="AutoShape 11">
            <a:extLst>
              <a:ext uri="{FF2B5EF4-FFF2-40B4-BE49-F238E27FC236}">
                <a16:creationId xmlns:a16="http://schemas.microsoft.com/office/drawing/2014/main" xmlns="" id="{10C0B010-283E-4B32-9917-36A2FD482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5288" y="3567113"/>
            <a:ext cx="1766887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140" name="Rectangle 12">
            <a:extLst>
              <a:ext uri="{FF2B5EF4-FFF2-40B4-BE49-F238E27FC236}">
                <a16:creationId xmlns:a16="http://schemas.microsoft.com/office/drawing/2014/main" xmlns="" id="{84E99ABD-5000-4FF5-8A6A-8AE01A35A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0825" y="3046413"/>
            <a:ext cx="22320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向右平移</a:t>
            </a:r>
          </a:p>
          <a:p>
            <a:pPr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 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a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个单位</a:t>
            </a:r>
          </a:p>
        </p:txBody>
      </p:sp>
      <p:sp>
        <p:nvSpPr>
          <p:cNvPr id="141" name="AutoShape 13">
            <a:extLst>
              <a:ext uri="{FF2B5EF4-FFF2-40B4-BE49-F238E27FC236}">
                <a16:creationId xmlns:a16="http://schemas.microsoft.com/office/drawing/2014/main" xmlns="" id="{4BB51B40-D648-493E-AE09-D28CBC53779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89300" y="3567113"/>
            <a:ext cx="1766888" cy="431800"/>
          </a:xfrm>
          <a:prstGeom prst="rightArrow">
            <a:avLst>
              <a:gd name="adj1" fmla="val 50000"/>
              <a:gd name="adj2" fmla="val 102298"/>
            </a:avLst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wrap="none" anchor="ctr"/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142" name="Rectangle 14">
            <a:extLst>
              <a:ext uri="{FF2B5EF4-FFF2-40B4-BE49-F238E27FC236}">
                <a16:creationId xmlns:a16="http://schemas.microsoft.com/office/drawing/2014/main" xmlns="" id="{A732FBE7-D40E-4E98-887E-2C6A081F5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044825"/>
            <a:ext cx="18716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向左平移</a:t>
            </a:r>
          </a:p>
          <a:p>
            <a:pPr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 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a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_GB2312" pitchFamily="1" charset="-122"/>
              </a:rPr>
              <a:t>个单位</a:t>
            </a:r>
          </a:p>
        </p:txBody>
      </p:sp>
      <p:sp>
        <p:nvSpPr>
          <p:cNvPr id="143" name="Text Box 15">
            <a:extLst>
              <a:ext uri="{FF2B5EF4-FFF2-40B4-BE49-F238E27FC236}">
                <a16:creationId xmlns:a16="http://schemas.microsoft.com/office/drawing/2014/main" xmlns="" id="{45F72FF7-3698-4015-ACF7-8EA6B2FAE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763" y="35321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P(</a:t>
            </a: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x,y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144" name="Text Box 16">
            <a:extLst>
              <a:ext uri="{FF2B5EF4-FFF2-40B4-BE49-F238E27FC236}">
                <a16:creationId xmlns:a16="http://schemas.microsoft.com/office/drawing/2014/main" xmlns="" id="{8370F800-8E36-4A27-990D-1C2AA8B28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7213" y="3581400"/>
            <a:ext cx="1471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>
                <a:solidFill>
                  <a:schemeClr val="tx1">
                    <a:lumMod val="95000"/>
                    <a:lumOff val="5000"/>
                  </a:schemeClr>
                </a:solidFill>
              </a:rPr>
              <a:t>P(x-a</a:t>
            </a: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rPr>
              <a:t>，</a:t>
            </a:r>
            <a:r>
              <a:rPr lang="en-US" altLang="zh-CN" sz="2400">
                <a:solidFill>
                  <a:schemeClr val="tx1">
                    <a:lumMod val="95000"/>
                    <a:lumOff val="5000"/>
                  </a:schemeClr>
                </a:solidFill>
              </a:rPr>
              <a:t>y)</a:t>
            </a:r>
          </a:p>
        </p:txBody>
      </p:sp>
      <p:sp>
        <p:nvSpPr>
          <p:cNvPr id="145" name="Text Box 17">
            <a:extLst>
              <a:ext uri="{FF2B5EF4-FFF2-40B4-BE49-F238E27FC236}">
                <a16:creationId xmlns:a16="http://schemas.microsoft.com/office/drawing/2014/main" xmlns="" id="{2B1D9C0E-1C2F-4B8E-A4E8-D7052095E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4100" y="3532188"/>
            <a:ext cx="1327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P(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x+a,y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146" name="Text Box 18">
            <a:extLst>
              <a:ext uri="{FF2B5EF4-FFF2-40B4-BE49-F238E27FC236}">
                <a16:creationId xmlns:a16="http://schemas.microsoft.com/office/drawing/2014/main" xmlns="" id="{3EED21C9-2D46-4973-8C2F-AC4175D1C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1450" y="1030288"/>
            <a:ext cx="1327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P(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x,y+b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147" name="Text Box 19">
            <a:extLst>
              <a:ext uri="{FF2B5EF4-FFF2-40B4-BE49-F238E27FC236}">
                <a16:creationId xmlns:a16="http://schemas.microsoft.com/office/drawing/2014/main" xmlns="" id="{B5ED373A-CC83-41A8-AC3D-B5FD8AE5E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9388" y="6156325"/>
            <a:ext cx="145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（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x,y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-b)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 autoUpdateAnimBg="0"/>
      <p:bldP spid="132" grpId="0" animBg="1" autoUpdateAnimBg="0"/>
      <p:bldP spid="139" grpId="0" animBg="1" autoUpdateAnimBg="0"/>
      <p:bldP spid="140" grpId="0" autoUpdateAnimBg="0"/>
      <p:bldP spid="141" grpId="0" animBg="1" autoUpdateAnimBg="0"/>
      <p:bldP spid="142" grpId="0" autoUpdateAnimBg="0"/>
      <p:bldP spid="144" grpId="0" autoUpdateAnimBg="0"/>
      <p:bldP spid="145" grpId="0" autoUpdateAnimBg="0"/>
      <p:bldP spid="146" grpId="0" autoUpdateAnimBg="0"/>
      <p:bldP spid="14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>
            <a:extLst>
              <a:ext uri="{FF2B5EF4-FFF2-40B4-BE49-F238E27FC236}">
                <a16:creationId xmlns:a16="http://schemas.microsoft.com/office/drawing/2014/main" xmlns="" id="{9E3A4D0E-39C9-43BC-9B85-B50983348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1554163"/>
            <a:ext cx="114490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已知点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-2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-3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）：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）将点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向右平移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5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个单位长度得到点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，则点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的坐标是</a:t>
            </a:r>
            <a:r>
              <a:rPr lang="zh-CN" altLang="en-US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              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；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）将点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向上平移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6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个单位长度得到点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，则点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的坐标是</a:t>
            </a:r>
            <a:r>
              <a:rPr lang="zh-CN" altLang="en-US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               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；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）将点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向右平移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a(a&gt;0)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个单位长度得到点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n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，则点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n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的坐标是</a:t>
            </a:r>
            <a:r>
              <a:rPr lang="zh-CN" altLang="en-US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                    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；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4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）将点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向下平移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a(a&gt;0)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个单位长度得到点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r>
              <a:rPr lang="en-US" altLang="zh-CN" sz="2400" baseline="-25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n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，则点</a:t>
            </a:r>
            <a:r>
              <a:rPr lang="en-US" altLang="zh-CN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r>
              <a:rPr lang="en-US" altLang="zh-CN" sz="2400" baseline="-25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n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的坐标是 </a:t>
            </a:r>
            <a:r>
              <a:rPr lang="zh-CN" altLang="en-US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                   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304132" name="Rectangle 4">
            <a:extLst>
              <a:ext uri="{FF2B5EF4-FFF2-40B4-BE49-F238E27FC236}">
                <a16:creationId xmlns:a16="http://schemas.microsoft.com/office/drawing/2014/main" xmlns="" id="{B3561368-ABA9-4CBD-ABF2-3A5D9535E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3400" y="3806825"/>
            <a:ext cx="254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-2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-3-a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04133" name="Rectangle 5">
            <a:extLst>
              <a:ext uri="{FF2B5EF4-FFF2-40B4-BE49-F238E27FC236}">
                <a16:creationId xmlns:a16="http://schemas.microsoft.com/office/drawing/2014/main" xmlns="" id="{EF1D4D92-3B85-41E0-8B57-B5DFB4512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3788" y="2133600"/>
            <a:ext cx="1620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-3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04134" name="Rectangle 6">
            <a:extLst>
              <a:ext uri="{FF2B5EF4-FFF2-40B4-BE49-F238E27FC236}">
                <a16:creationId xmlns:a16="http://schemas.microsoft.com/office/drawing/2014/main" xmlns="" id="{6E1C16B4-C05D-4E77-81C0-6626B1A71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6488" y="2747963"/>
            <a:ext cx="1620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-2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04135" name="Rectangle 7">
            <a:extLst>
              <a:ext uri="{FF2B5EF4-FFF2-40B4-BE49-F238E27FC236}">
                <a16:creationId xmlns:a16="http://schemas.microsoft.com/office/drawing/2014/main" xmlns="" id="{E7E0DBEF-D7D9-4F5B-A406-AAD5B2867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9113" y="3276600"/>
            <a:ext cx="2419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-2+ a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-3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）</a:t>
            </a:r>
          </a:p>
        </p:txBody>
      </p:sp>
      <p:pic>
        <p:nvPicPr>
          <p:cNvPr id="14343" name="Picture 14" descr="图片2">
            <a:extLst>
              <a:ext uri="{FF2B5EF4-FFF2-40B4-BE49-F238E27FC236}">
                <a16:creationId xmlns:a16="http://schemas.microsoft.com/office/drawing/2014/main" xmlns="" id="{E48143F9-5BA2-4840-BC60-6AE124F01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619125"/>
            <a:ext cx="223678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7E76ECE-183B-4AC3-9382-07F9FD9C6ADB}"/>
              </a:ext>
            </a:extLst>
          </p:cNvPr>
          <p:cNvSpPr/>
          <p:nvPr/>
        </p:nvSpPr>
        <p:spPr>
          <a:xfrm>
            <a:off x="4358321" y="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2" grpId="0"/>
      <p:bldP spid="304133" grpId="0"/>
      <p:bldP spid="304134" grpId="0"/>
      <p:bldP spid="3041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1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3.2互逆命题与互逆定理 [兼容模式]" id="{1CC68604-1D1A-4B10-B93F-C123127058CE}" vid="{3CBF857F-0037-4387-BABC-983F8B77809E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Pages>0</Pages>
  <Words>1240</Words>
  <Characters>0</Characters>
  <Application>Microsoft Office PowerPoint</Application>
  <DocSecurity>0</DocSecurity>
  <PresentationFormat>自定义</PresentationFormat>
  <Lines>0</Lines>
  <Paragraphs>247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111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书利华教育网www.shulihua.net精心打造一流新课标资料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书利华教育网www.shulihua.net精心打造一流新课标资料</dc:title>
  <dc:subject>书利华教育网www.shulihua.net精心打造一流新课标资料</dc:subject>
  <dc:creator>书利华教育网www.shulihua.net精心打造一流新课标资料</dc:creator>
  <cp:keywords>书利华教育网www.shulihua.net精心打造一流新课标资料</cp:keywords>
  <dc:description>书利华教育网www.shulihua.net精心打造一流新课标资料</dc:description>
  <cp:lastModifiedBy>ckb</cp:lastModifiedBy>
  <cp:revision>54</cp:revision>
  <dcterms:created xsi:type="dcterms:W3CDTF">2009-11-07T12:28:27Z</dcterms:created>
  <dcterms:modified xsi:type="dcterms:W3CDTF">2020-04-24T02:36:49Z</dcterms:modified>
  <cp:category>书利华教育网www.shulihua.net精心打造一流新课标资料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2052-9.1.0.4866</vt:lpwstr>
  </property>
</Properties>
</file>